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notesMasterIdLst>
    <p:notesMasterId r:id="rId12"/>
  </p:notesMasterIdLst>
  <p:handoutMasterIdLst>
    <p:handoutMasterId r:id="rId13"/>
  </p:handoutMasterIdLst>
  <p:sldIdLst>
    <p:sldId id="297" r:id="rId2"/>
    <p:sldId id="298" r:id="rId3"/>
    <p:sldId id="300" r:id="rId4"/>
    <p:sldId id="308" r:id="rId5"/>
    <p:sldId id="310" r:id="rId6"/>
    <p:sldId id="301" r:id="rId7"/>
    <p:sldId id="302" r:id="rId8"/>
    <p:sldId id="305" r:id="rId9"/>
    <p:sldId id="304" r:id="rId10"/>
    <p:sldId id="303" r:id="rId11"/>
  </p:sldIdLst>
  <p:sldSz cx="9144000" cy="6858000" type="screen4x3"/>
  <p:notesSz cx="6805613" cy="99393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88" y="-84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30CD6C5-E783-4E5F-A3C4-827687320035}" type="datetimeFigureOut">
              <a:rPr lang="en-US"/>
              <a:pPr>
                <a:defRPr/>
              </a:pPr>
              <a:t>3/14/2018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64C6402-4F18-4E12-9F5C-EAA48F4D8BD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3198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996F8B6-E419-449C-951A-B1704539F831}" type="datetimeFigureOut">
              <a:rPr lang="en-US"/>
              <a:pPr>
                <a:defRPr/>
              </a:pPr>
              <a:t>3/14/2018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C322B6F-C591-4AD9-B6F4-0CC08F496B3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63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E73CBB-8C7A-4F60-9345-1547AD9BB0F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483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CAF787-BAD2-4445-8B78-4CA46FFAEB0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8221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8AE17B-C4C5-47A8-8785-106A109B291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32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63E4CF-92AE-4E7B-BBEC-689A1060B37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1110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D1D2DE-0F5B-44F6-AB70-F3CA143E5B4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957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FB9B96-F8C8-420C-B72A-8F005800BD5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3721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9F745A-C384-4502-8790-65CF59279C9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200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631E59-41F2-43C6-A96F-F87584805F0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264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9BB1EE-2D05-4587-BD7E-30D0CF59348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921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915C9-1BB8-4657-ADE6-FE46004E416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860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4C0F83-011F-42B0-ABD9-8F8DDF58119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06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0A3B45E-C50A-403A-8A20-3D64856F918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256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QLIm_iwEZM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1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/>
          </a:blip>
          <a:srcRect/>
          <a:stretch>
            <a:fillRect/>
          </a:stretch>
        </p:blipFill>
        <p:spPr bwMode="auto">
          <a:xfrm>
            <a:off x="7380312" y="5221332"/>
            <a:ext cx="1478756" cy="135552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254000">
            <a:solidFill>
              <a:srgbClr val="3366FF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relaxedInset"/>
          </a:sp3d>
          <a:extLst/>
        </p:spPr>
        <p:txBody>
          <a:bodyPr wrap="none" anchor="ctr"/>
          <a:lstStyle/>
          <a:p>
            <a:pPr>
              <a:defRPr/>
            </a:pPr>
            <a:endParaRPr lang="en-US" kern="0" dirty="0">
              <a:solidFill>
                <a:sysClr val="windowText" lastClr="000000"/>
              </a:solidFill>
              <a:ea typeface="+mn-ea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3276600" y="523875"/>
            <a:ext cx="5316538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endParaRPr lang="en-US" sz="3200" b="1" i="1" dirty="0">
              <a:solidFill>
                <a:srgbClr val="1F497D"/>
              </a:solidFill>
              <a:latin typeface="+mj-lt"/>
              <a:ea typeface="+mn-ea"/>
            </a:endParaRPr>
          </a:p>
        </p:txBody>
      </p:sp>
      <p:pic>
        <p:nvPicPr>
          <p:cNvPr id="22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96" y="125948"/>
            <a:ext cx="1922722" cy="176249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3" name="Line 7"/>
          <p:cNvSpPr>
            <a:spLocks noChangeShapeType="1"/>
          </p:cNvSpPr>
          <p:nvPr/>
        </p:nvSpPr>
        <p:spPr bwMode="auto">
          <a:xfrm>
            <a:off x="684213" y="1989138"/>
            <a:ext cx="0" cy="4535487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24" name="Line 8"/>
          <p:cNvSpPr>
            <a:spLocks noChangeShapeType="1"/>
          </p:cNvSpPr>
          <p:nvPr/>
        </p:nvSpPr>
        <p:spPr bwMode="auto">
          <a:xfrm>
            <a:off x="1011238" y="1927225"/>
            <a:ext cx="0" cy="4506913"/>
          </a:xfrm>
          <a:prstGeom prst="line">
            <a:avLst/>
          </a:prstGeom>
          <a:ln w="76200">
            <a:solidFill>
              <a:srgbClr val="FFFF00"/>
            </a:solidFill>
            <a:headEnd/>
            <a:tailEnd/>
          </a:ln>
          <a:extLst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srgbClr val="FFFF00"/>
              </a:solidFill>
            </a:endParaRPr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>
            <a:off x="1317625" y="1889125"/>
            <a:ext cx="0" cy="4537075"/>
          </a:xfrm>
          <a:prstGeom prst="line">
            <a:avLst/>
          </a:prstGeom>
          <a:noFill/>
          <a:ln w="76200">
            <a:solidFill>
              <a:srgbClr val="00B050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sysClr val="windowText" lastClr="000000"/>
              </a:solidFill>
              <a:latin typeface="+mn-lt"/>
              <a:ea typeface="+mn-ea"/>
            </a:endParaRPr>
          </a:p>
        </p:txBody>
      </p:sp>
      <p:pic>
        <p:nvPicPr>
          <p:cNvPr id="16" name="Picture 13" descr="C:\Users\Brian\AppData\Local\Microsoft\Windows\Temporary Internet Files\Content.IE5\HDX0ARHG\MP900399955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5157192"/>
            <a:ext cx="1412727" cy="130693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Rectangle 1"/>
          <p:cNvSpPr/>
          <p:nvPr/>
        </p:nvSpPr>
        <p:spPr>
          <a:xfrm>
            <a:off x="2320347" y="1628800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GB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Garrowhill Primary   </a:t>
            </a:r>
          </a:p>
          <a:p>
            <a:pPr marL="0" indent="0" algn="ctr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GB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ctr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GB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14th March 2018</a:t>
            </a:r>
            <a:endParaRPr lang="en-GB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ctr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GB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ctr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GB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Welcome to Primary One</a:t>
            </a:r>
          </a:p>
        </p:txBody>
      </p:sp>
    </p:spTree>
    <p:extLst>
      <p:ext uri="{BB962C8B-B14F-4D97-AF65-F5344CB8AC3E}">
        <p14:creationId xmlns:p14="http://schemas.microsoft.com/office/powerpoint/2010/main" val="195822501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1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/>
          </a:blip>
          <a:srcRect/>
          <a:stretch>
            <a:fillRect/>
          </a:stretch>
        </p:blipFill>
        <p:spPr bwMode="auto">
          <a:xfrm>
            <a:off x="7380312" y="5221332"/>
            <a:ext cx="1478756" cy="135552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254000">
            <a:solidFill>
              <a:srgbClr val="3366FF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relaxedInset"/>
          </a:sp3d>
          <a:extLst/>
        </p:spPr>
        <p:txBody>
          <a:bodyPr wrap="none" anchor="ctr"/>
          <a:lstStyle/>
          <a:p>
            <a:pPr>
              <a:defRPr/>
            </a:pPr>
            <a:endParaRPr lang="en-US" kern="0" dirty="0">
              <a:solidFill>
                <a:sysClr val="windowText" lastClr="000000"/>
              </a:solidFill>
              <a:ea typeface="+mn-ea"/>
            </a:endParaRPr>
          </a:p>
        </p:txBody>
      </p:sp>
      <p:pic>
        <p:nvPicPr>
          <p:cNvPr id="22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96" y="125948"/>
            <a:ext cx="1922722" cy="176249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3" name="Line 7"/>
          <p:cNvSpPr>
            <a:spLocks noChangeShapeType="1"/>
          </p:cNvSpPr>
          <p:nvPr/>
        </p:nvSpPr>
        <p:spPr bwMode="auto">
          <a:xfrm>
            <a:off x="684213" y="1989138"/>
            <a:ext cx="0" cy="4535487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24" name="Line 8"/>
          <p:cNvSpPr>
            <a:spLocks noChangeShapeType="1"/>
          </p:cNvSpPr>
          <p:nvPr/>
        </p:nvSpPr>
        <p:spPr bwMode="auto">
          <a:xfrm>
            <a:off x="1011238" y="1927225"/>
            <a:ext cx="0" cy="4506913"/>
          </a:xfrm>
          <a:prstGeom prst="line">
            <a:avLst/>
          </a:prstGeom>
          <a:ln w="76200">
            <a:solidFill>
              <a:srgbClr val="FFFF00"/>
            </a:solidFill>
            <a:headEnd/>
            <a:tailEnd/>
          </a:ln>
          <a:extLst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srgbClr val="FFFF00"/>
              </a:solidFill>
            </a:endParaRPr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>
            <a:off x="1317625" y="1889125"/>
            <a:ext cx="0" cy="4537075"/>
          </a:xfrm>
          <a:prstGeom prst="line">
            <a:avLst/>
          </a:prstGeom>
          <a:noFill/>
          <a:ln w="76200">
            <a:solidFill>
              <a:srgbClr val="00B050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sysClr val="windowText" lastClr="000000"/>
              </a:solidFill>
              <a:latin typeface="+mn-lt"/>
              <a:ea typeface="+mn-ea"/>
            </a:endParaRPr>
          </a:p>
        </p:txBody>
      </p:sp>
      <p:pic>
        <p:nvPicPr>
          <p:cNvPr id="16" name="Picture 13" descr="C:\Users\Brian\AppData\Local\Microsoft\Windows\Temporary Internet Files\Content.IE5\HDX0ARHG\MP900399955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5157192"/>
            <a:ext cx="1412727" cy="130693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Picture 4" descr="j043933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3219297"/>
            <a:ext cx="2230438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1971918" y="908720"/>
            <a:ext cx="627249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 2" pitchFamily="18" charset="2"/>
              <a:buNone/>
            </a:pPr>
            <a:r>
              <a:rPr lang="en-GB" sz="2800" dirty="0"/>
              <a:t>We promise not to believe everything your child tells us about you</a:t>
            </a:r>
            <a:r>
              <a:rPr lang="en-GB" sz="2800" dirty="0" smtClean="0"/>
              <a:t>.</a:t>
            </a:r>
          </a:p>
          <a:p>
            <a:pPr algn="ctr">
              <a:buFont typeface="Wingdings 2" pitchFamily="18" charset="2"/>
              <a:buNone/>
            </a:pPr>
            <a:endParaRPr lang="en-GB" sz="2800" dirty="0"/>
          </a:p>
          <a:p>
            <a:pPr algn="ctr">
              <a:buFont typeface="Wingdings 2" pitchFamily="18" charset="2"/>
              <a:buNone/>
            </a:pPr>
            <a:r>
              <a:rPr lang="en-GB" sz="2800" dirty="0"/>
              <a:t>Please do the same for us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753415" y="592645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688231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1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/>
          </a:blip>
          <a:srcRect/>
          <a:stretch>
            <a:fillRect/>
          </a:stretch>
        </p:blipFill>
        <p:spPr bwMode="auto">
          <a:xfrm>
            <a:off x="7380312" y="5221332"/>
            <a:ext cx="1478756" cy="135552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254000">
            <a:solidFill>
              <a:srgbClr val="3366FF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relaxedInset"/>
          </a:sp3d>
          <a:extLst/>
        </p:spPr>
        <p:txBody>
          <a:bodyPr wrap="none" anchor="ctr"/>
          <a:lstStyle/>
          <a:p>
            <a:pPr>
              <a:defRPr/>
            </a:pPr>
            <a:endParaRPr lang="en-US" kern="0" dirty="0">
              <a:solidFill>
                <a:sysClr val="windowText" lastClr="000000"/>
              </a:solidFill>
              <a:ea typeface="+mn-ea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3276600" y="523875"/>
            <a:ext cx="5316538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endParaRPr lang="en-US" sz="3200" b="1" i="1" dirty="0">
              <a:solidFill>
                <a:srgbClr val="1F497D"/>
              </a:solidFill>
              <a:latin typeface="+mj-lt"/>
              <a:ea typeface="+mn-ea"/>
            </a:endParaRPr>
          </a:p>
        </p:txBody>
      </p:sp>
      <p:pic>
        <p:nvPicPr>
          <p:cNvPr id="22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96" y="125948"/>
            <a:ext cx="1922722" cy="176249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3" name="Line 7"/>
          <p:cNvSpPr>
            <a:spLocks noChangeShapeType="1"/>
          </p:cNvSpPr>
          <p:nvPr/>
        </p:nvSpPr>
        <p:spPr bwMode="auto">
          <a:xfrm>
            <a:off x="684213" y="1989138"/>
            <a:ext cx="0" cy="4535487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24" name="Line 8"/>
          <p:cNvSpPr>
            <a:spLocks noChangeShapeType="1"/>
          </p:cNvSpPr>
          <p:nvPr/>
        </p:nvSpPr>
        <p:spPr bwMode="auto">
          <a:xfrm>
            <a:off x="1011238" y="1927225"/>
            <a:ext cx="0" cy="4506913"/>
          </a:xfrm>
          <a:prstGeom prst="line">
            <a:avLst/>
          </a:prstGeom>
          <a:ln w="76200">
            <a:solidFill>
              <a:srgbClr val="FFFF00"/>
            </a:solidFill>
            <a:headEnd/>
            <a:tailEnd/>
          </a:ln>
          <a:extLst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srgbClr val="FFFF00"/>
              </a:solidFill>
            </a:endParaRPr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>
            <a:off x="1317625" y="1889125"/>
            <a:ext cx="0" cy="4537075"/>
          </a:xfrm>
          <a:prstGeom prst="line">
            <a:avLst/>
          </a:prstGeom>
          <a:noFill/>
          <a:ln w="76200">
            <a:solidFill>
              <a:srgbClr val="00B050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sysClr val="windowText" lastClr="000000"/>
              </a:solidFill>
              <a:latin typeface="+mn-lt"/>
              <a:ea typeface="+mn-ea"/>
            </a:endParaRPr>
          </a:p>
        </p:txBody>
      </p:sp>
      <p:pic>
        <p:nvPicPr>
          <p:cNvPr id="16" name="Picture 13" descr="C:\Users\Brian\AppData\Local\Microsoft\Windows\Temporary Internet Files\Content.IE5\HDX0ARHG\MP900399955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5157192"/>
            <a:ext cx="1412727" cy="130693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1535073" y="1464265"/>
            <a:ext cx="6577409" cy="43463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800" b="1" dirty="0" smtClean="0">
                <a:solidFill>
                  <a:schemeClr val="tx1"/>
                </a:solidFill>
              </a:rPr>
              <a:t>Acknowledgement that 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800" b="1" dirty="0" smtClean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b="1" dirty="0" smtClean="0">
                <a:solidFill>
                  <a:schemeClr val="tx1"/>
                </a:solidFill>
              </a:rPr>
              <a:t>All children are capable learners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b="1" dirty="0" smtClean="0">
                <a:solidFill>
                  <a:schemeClr val="tx1"/>
                </a:solidFill>
              </a:rPr>
              <a:t>Learning in the early years is the basis for future success in learning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b="1" dirty="0" smtClean="0">
                <a:solidFill>
                  <a:schemeClr val="tx1"/>
                </a:solidFill>
              </a:rPr>
              <a:t>Children will learn in different ways and at different rates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b="1" dirty="0" smtClean="0">
                <a:solidFill>
                  <a:schemeClr val="tx1"/>
                </a:solidFill>
              </a:rPr>
              <a:t>Active engagement in a range of experiences based on children’s needs and backgrounds promotes meaningful learning for children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b="1" dirty="0" smtClean="0">
                <a:solidFill>
                  <a:schemeClr val="tx1"/>
                </a:solidFill>
              </a:rPr>
              <a:t>Children construct knowledge based on their own experiences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b="1" dirty="0" smtClean="0">
                <a:solidFill>
                  <a:schemeClr val="tx1"/>
                </a:solidFill>
              </a:rPr>
              <a:t>Communication, consultation, cooperation and collaboration between significant adults is essential in meeting children's’ needs</a:t>
            </a:r>
          </a:p>
          <a:p>
            <a:pPr marL="363538" indent="-363538"/>
            <a:endParaRPr lang="en-GB" sz="18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12" name="AutoShape 2"/>
          <p:cNvSpPr txBox="1">
            <a:spLocks noChangeArrowheads="1"/>
          </p:cNvSpPr>
          <p:nvPr/>
        </p:nvSpPr>
        <p:spPr>
          <a:xfrm>
            <a:off x="914400" y="16540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006600"/>
                </a:solidFill>
              </a:rPr>
              <a:t>Transitions </a:t>
            </a:r>
            <a:br>
              <a:rPr lang="en-GB" dirty="0" smtClean="0">
                <a:solidFill>
                  <a:srgbClr val="006600"/>
                </a:solidFill>
              </a:rPr>
            </a:br>
            <a:r>
              <a:rPr lang="en-GB" sz="2400" dirty="0" smtClean="0">
                <a:solidFill>
                  <a:srgbClr val="006600"/>
                </a:solidFill>
              </a:rPr>
              <a:t>Principles of transition Nursery to Primary</a:t>
            </a:r>
            <a:endParaRPr lang="en-GB" sz="24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28337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1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/>
          </a:blip>
          <a:srcRect/>
          <a:stretch>
            <a:fillRect/>
          </a:stretch>
        </p:blipFill>
        <p:spPr bwMode="auto">
          <a:xfrm>
            <a:off x="7380312" y="5221332"/>
            <a:ext cx="1478756" cy="135552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254000">
            <a:solidFill>
              <a:srgbClr val="3366FF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relaxedInset"/>
          </a:sp3d>
          <a:extLst/>
        </p:spPr>
        <p:txBody>
          <a:bodyPr wrap="none" anchor="ctr"/>
          <a:lstStyle/>
          <a:p>
            <a:pPr>
              <a:defRPr/>
            </a:pPr>
            <a:endParaRPr lang="en-US" kern="0" dirty="0">
              <a:solidFill>
                <a:sysClr val="windowText" lastClr="000000"/>
              </a:solidFill>
              <a:ea typeface="+mn-ea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3276600" y="523875"/>
            <a:ext cx="5316538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endParaRPr lang="en-US" sz="3200" b="1" i="1" dirty="0">
              <a:solidFill>
                <a:srgbClr val="1F497D"/>
              </a:solidFill>
              <a:latin typeface="+mj-lt"/>
              <a:ea typeface="+mn-ea"/>
            </a:endParaRPr>
          </a:p>
        </p:txBody>
      </p:sp>
      <p:pic>
        <p:nvPicPr>
          <p:cNvPr id="22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96" y="125948"/>
            <a:ext cx="1922722" cy="176249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3" name="Line 7"/>
          <p:cNvSpPr>
            <a:spLocks noChangeShapeType="1"/>
          </p:cNvSpPr>
          <p:nvPr/>
        </p:nvSpPr>
        <p:spPr bwMode="auto">
          <a:xfrm>
            <a:off x="684213" y="1989138"/>
            <a:ext cx="0" cy="4535487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24" name="Line 8"/>
          <p:cNvSpPr>
            <a:spLocks noChangeShapeType="1"/>
          </p:cNvSpPr>
          <p:nvPr/>
        </p:nvSpPr>
        <p:spPr bwMode="auto">
          <a:xfrm>
            <a:off x="1011238" y="1927225"/>
            <a:ext cx="0" cy="4506913"/>
          </a:xfrm>
          <a:prstGeom prst="line">
            <a:avLst/>
          </a:prstGeom>
          <a:ln w="76200">
            <a:solidFill>
              <a:srgbClr val="FFFF00"/>
            </a:solidFill>
            <a:headEnd/>
            <a:tailEnd/>
          </a:ln>
          <a:extLst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srgbClr val="FFFF00"/>
              </a:solidFill>
            </a:endParaRPr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>
            <a:off x="1317625" y="1889125"/>
            <a:ext cx="0" cy="4537075"/>
          </a:xfrm>
          <a:prstGeom prst="line">
            <a:avLst/>
          </a:prstGeom>
          <a:noFill/>
          <a:ln w="76200">
            <a:solidFill>
              <a:srgbClr val="00B050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sysClr val="windowText" lastClr="000000"/>
              </a:solidFill>
              <a:latin typeface="+mn-lt"/>
              <a:ea typeface="+mn-ea"/>
            </a:endParaRPr>
          </a:p>
        </p:txBody>
      </p:sp>
      <p:pic>
        <p:nvPicPr>
          <p:cNvPr id="16" name="Picture 13" descr="C:\Users\Brian\AppData\Local\Microsoft\Windows\Temporary Internet Files\Content.IE5\HDX0ARHG\MP900399955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5157192"/>
            <a:ext cx="1412727" cy="130693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1317625" y="1428750"/>
            <a:ext cx="8229600" cy="4941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Literacy across the curriculum</a:t>
            </a:r>
          </a:p>
          <a:p>
            <a:pPr>
              <a:defRPr/>
            </a:pPr>
            <a:r>
              <a:rPr lang="en-GB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Maths across the curriculum</a:t>
            </a:r>
          </a:p>
          <a:p>
            <a:pPr>
              <a:defRPr/>
            </a:pPr>
            <a:r>
              <a:rPr lang="en-GB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Health &amp; Well Being</a:t>
            </a:r>
          </a:p>
          <a:p>
            <a:pPr>
              <a:defRPr/>
            </a:pPr>
            <a:r>
              <a:rPr lang="en-GB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Expressive Arts</a:t>
            </a:r>
          </a:p>
          <a:p>
            <a:pPr>
              <a:defRPr/>
            </a:pPr>
            <a:r>
              <a:rPr lang="en-GB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Social Studies, Science, ICT and Technology</a:t>
            </a:r>
          </a:p>
          <a:p>
            <a:pPr>
              <a:defRPr/>
            </a:pPr>
            <a:r>
              <a:rPr lang="en-GB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RME</a:t>
            </a:r>
          </a:p>
          <a:p>
            <a:pPr>
              <a:defRPr/>
            </a:pPr>
            <a:r>
              <a:rPr lang="en-GB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Structured and free play</a:t>
            </a:r>
          </a:p>
          <a:p>
            <a:pPr>
              <a:defRPr/>
            </a:pPr>
            <a:endParaRPr lang="en-GB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914400" y="28575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Curriculum for Excellence</a:t>
            </a:r>
            <a:endParaRPr lang="en-GB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3228337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perseverance-quot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49275"/>
            <a:ext cx="8364537" cy="554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051720" y="609524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3538" indent="-363538"/>
            <a:r>
              <a:rPr lang="en-GB" dirty="0">
                <a:hlinkClick r:id="rId3"/>
              </a:rPr>
              <a:t>https://www.youtube.com/watch?v=HQLIm_iwEZM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527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/>
          </a:blip>
          <a:srcRect/>
          <a:stretch>
            <a:fillRect/>
          </a:stretch>
        </p:blipFill>
        <p:spPr bwMode="auto">
          <a:xfrm>
            <a:off x="6948263" y="4825287"/>
            <a:ext cx="1910805" cy="175157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254000">
            <a:solidFill>
              <a:srgbClr val="3366FF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relaxedInset"/>
          </a:sp3d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sysClr val="windowText" lastClr="000000"/>
              </a:solidFill>
              <a:latin typeface="+mn-lt"/>
              <a:ea typeface="+mn-ea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3276600" y="523875"/>
            <a:ext cx="53165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i="1" dirty="0">
                <a:ea typeface="+mn-ea"/>
              </a:rPr>
              <a:t> </a:t>
            </a:r>
            <a:endParaRPr lang="en-US" sz="3600" b="1" i="1" dirty="0">
              <a:solidFill>
                <a:schemeClr val="tx2"/>
              </a:solidFill>
              <a:latin typeface="+mn-lt"/>
              <a:ea typeface="+mn-ea"/>
            </a:endParaRPr>
          </a:p>
        </p:txBody>
      </p:sp>
      <p:pic>
        <p:nvPicPr>
          <p:cNvPr id="16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96" y="125948"/>
            <a:ext cx="1922722" cy="176249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1" name="Line 7"/>
          <p:cNvSpPr>
            <a:spLocks noChangeShapeType="1"/>
          </p:cNvSpPr>
          <p:nvPr/>
        </p:nvSpPr>
        <p:spPr bwMode="auto">
          <a:xfrm>
            <a:off x="720725" y="1898650"/>
            <a:ext cx="0" cy="4535488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ahoma" charset="0"/>
              <a:ea typeface="MS PGothic" charset="0"/>
              <a:cs typeface="MS PGothic" charset="0"/>
            </a:endParaRPr>
          </a:p>
        </p:txBody>
      </p:sp>
      <p:sp>
        <p:nvSpPr>
          <p:cNvPr id="22" name="Line 8"/>
          <p:cNvSpPr>
            <a:spLocks noChangeShapeType="1"/>
          </p:cNvSpPr>
          <p:nvPr/>
        </p:nvSpPr>
        <p:spPr bwMode="auto">
          <a:xfrm>
            <a:off x="1011238" y="1927225"/>
            <a:ext cx="0" cy="4506913"/>
          </a:xfrm>
          <a:prstGeom prst="line">
            <a:avLst/>
          </a:prstGeom>
          <a:ln w="76200">
            <a:solidFill>
              <a:srgbClr val="FFFF00"/>
            </a:solidFill>
            <a:headEnd/>
            <a:tailEnd/>
          </a:ln>
          <a:extLst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srgbClr val="FFFF00"/>
              </a:solidFill>
            </a:endParaRPr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>
            <a:off x="1317625" y="1889125"/>
            <a:ext cx="0" cy="4537075"/>
          </a:xfrm>
          <a:prstGeom prst="line">
            <a:avLst/>
          </a:prstGeom>
          <a:noFill/>
          <a:ln w="76200">
            <a:solidFill>
              <a:srgbClr val="00B050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sysClr val="windowText" lastClr="000000"/>
              </a:solidFill>
              <a:latin typeface="+mn-lt"/>
              <a:ea typeface="+mn-ea"/>
            </a:endParaRPr>
          </a:p>
        </p:txBody>
      </p:sp>
      <p:sp>
        <p:nvSpPr>
          <p:cNvPr id="25611" name="TextBox 1"/>
          <p:cNvSpPr txBox="1">
            <a:spLocks noChangeArrowheads="1"/>
          </p:cNvSpPr>
          <p:nvPr/>
        </p:nvSpPr>
        <p:spPr bwMode="auto">
          <a:xfrm>
            <a:off x="1908175" y="847725"/>
            <a:ext cx="7056438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en-GB" sz="2000"/>
          </a:p>
          <a:p>
            <a:pPr eaLnBrk="1" hangingPunct="1"/>
            <a:endParaRPr lang="en-GB" sz="2800"/>
          </a:p>
          <a:p>
            <a:pPr eaLnBrk="1" hangingPunct="1"/>
            <a:endParaRPr lang="en-GB" sz="2800"/>
          </a:p>
          <a:p>
            <a:pPr eaLnBrk="1" hangingPunct="1">
              <a:buFont typeface="Arial" pitchFamily="34" charset="0"/>
              <a:buChar char="•"/>
            </a:pPr>
            <a:endParaRPr lang="en-GB"/>
          </a:p>
          <a:p>
            <a:pPr eaLnBrk="1" hangingPunct="1"/>
            <a:endParaRPr lang="en-GB"/>
          </a:p>
          <a:p>
            <a:pPr eaLnBrk="1" hangingPunct="1"/>
            <a:endParaRPr lang="en-GB"/>
          </a:p>
        </p:txBody>
      </p:sp>
      <p:sp>
        <p:nvSpPr>
          <p:cNvPr id="11" name="Subtitle 2"/>
          <p:cNvSpPr>
            <a:spLocks noGrp="1"/>
          </p:cNvSpPr>
          <p:nvPr>
            <p:ph type="subTitle" sz="quarter" idx="1"/>
          </p:nvPr>
        </p:nvSpPr>
        <p:spPr>
          <a:xfrm>
            <a:off x="2195736" y="660611"/>
            <a:ext cx="6480720" cy="5040462"/>
          </a:xfrm>
        </p:spPr>
        <p:txBody>
          <a:bodyPr>
            <a:normAutofit fontScale="85000" lnSpcReduction="20000"/>
          </a:bodyPr>
          <a:lstStyle/>
          <a:p>
            <a:pPr algn="l">
              <a:defRPr/>
            </a:pPr>
            <a:r>
              <a:rPr lang="en-GB" sz="7200" dirty="0" smtClean="0"/>
              <a:t>B</a:t>
            </a:r>
            <a:r>
              <a:rPr lang="en-GB" sz="5400" dirty="0" smtClean="0"/>
              <a:t>elief</a:t>
            </a:r>
          </a:p>
          <a:p>
            <a:pPr algn="l">
              <a:defRPr/>
            </a:pPr>
            <a:r>
              <a:rPr lang="en-GB" sz="7200" dirty="0" smtClean="0"/>
              <a:t>  R</a:t>
            </a:r>
            <a:r>
              <a:rPr lang="en-GB" sz="5400" dirty="0" smtClean="0"/>
              <a:t>espect</a:t>
            </a:r>
          </a:p>
          <a:p>
            <a:pPr algn="l">
              <a:defRPr/>
            </a:pPr>
            <a:r>
              <a:rPr lang="en-GB" sz="7200" dirty="0" smtClean="0"/>
              <a:t>    A</a:t>
            </a:r>
            <a:r>
              <a:rPr lang="en-GB" sz="5400" dirty="0" smtClean="0"/>
              <a:t>mbition</a:t>
            </a:r>
          </a:p>
          <a:p>
            <a:pPr algn="l">
              <a:defRPr/>
            </a:pPr>
            <a:r>
              <a:rPr lang="en-GB" sz="7800" dirty="0" smtClean="0"/>
              <a:t>      V</a:t>
            </a:r>
            <a:r>
              <a:rPr lang="en-GB" sz="5400" dirty="0" smtClean="0"/>
              <a:t>irtue</a:t>
            </a:r>
          </a:p>
          <a:p>
            <a:pPr algn="l">
              <a:defRPr/>
            </a:pPr>
            <a:r>
              <a:rPr lang="en-GB" sz="7800" dirty="0" smtClean="0"/>
              <a:t>         E</a:t>
            </a:r>
            <a:r>
              <a:rPr lang="en-GB" sz="5400" dirty="0" smtClean="0"/>
              <a:t>quity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322807501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1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/>
          </a:blip>
          <a:srcRect/>
          <a:stretch>
            <a:fillRect/>
          </a:stretch>
        </p:blipFill>
        <p:spPr bwMode="auto">
          <a:xfrm>
            <a:off x="7380312" y="5221332"/>
            <a:ext cx="1478756" cy="135552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254000">
            <a:solidFill>
              <a:srgbClr val="3366FF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relaxedInset"/>
          </a:sp3d>
          <a:extLst/>
        </p:spPr>
        <p:txBody>
          <a:bodyPr wrap="none" anchor="ctr"/>
          <a:lstStyle/>
          <a:p>
            <a:pPr>
              <a:defRPr/>
            </a:pPr>
            <a:endParaRPr lang="en-US" kern="0" dirty="0">
              <a:solidFill>
                <a:sysClr val="windowText" lastClr="000000"/>
              </a:solidFill>
              <a:ea typeface="+mn-ea"/>
            </a:endParaRPr>
          </a:p>
        </p:txBody>
      </p:sp>
      <p:pic>
        <p:nvPicPr>
          <p:cNvPr id="22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96" y="125948"/>
            <a:ext cx="1922722" cy="176249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3" name="Line 7"/>
          <p:cNvSpPr>
            <a:spLocks noChangeShapeType="1"/>
          </p:cNvSpPr>
          <p:nvPr/>
        </p:nvSpPr>
        <p:spPr bwMode="auto">
          <a:xfrm>
            <a:off x="684213" y="1989138"/>
            <a:ext cx="0" cy="4535487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24" name="Line 8"/>
          <p:cNvSpPr>
            <a:spLocks noChangeShapeType="1"/>
          </p:cNvSpPr>
          <p:nvPr/>
        </p:nvSpPr>
        <p:spPr bwMode="auto">
          <a:xfrm>
            <a:off x="1011238" y="1927225"/>
            <a:ext cx="0" cy="4506913"/>
          </a:xfrm>
          <a:prstGeom prst="line">
            <a:avLst/>
          </a:prstGeom>
          <a:ln w="76200">
            <a:solidFill>
              <a:srgbClr val="FFFF00"/>
            </a:solidFill>
            <a:headEnd/>
            <a:tailEnd/>
          </a:ln>
          <a:extLst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srgbClr val="FFFF00"/>
              </a:solidFill>
            </a:endParaRPr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>
            <a:off x="1317625" y="1889125"/>
            <a:ext cx="0" cy="4537075"/>
          </a:xfrm>
          <a:prstGeom prst="line">
            <a:avLst/>
          </a:prstGeom>
          <a:noFill/>
          <a:ln w="76200">
            <a:solidFill>
              <a:srgbClr val="00B050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sysClr val="windowText" lastClr="000000"/>
              </a:solidFill>
              <a:latin typeface="+mn-lt"/>
              <a:ea typeface="+mn-ea"/>
            </a:endParaRPr>
          </a:p>
        </p:txBody>
      </p:sp>
      <p:pic>
        <p:nvPicPr>
          <p:cNvPr id="16" name="Picture 13" descr="C:\Users\Brian\AppData\Local\Microsoft\Windows\Temporary Internet Files\Content.IE5\HDX0ARHG\MP900399955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5157192"/>
            <a:ext cx="1412727" cy="130693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1029891" y="1314450"/>
            <a:ext cx="7776467" cy="511175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tx1"/>
                </a:solidFill>
              </a:rPr>
              <a:t>Confidence and Resilience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Buddies and New Friends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Independence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Encourage the trying of new ideas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Tidying up and personal care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Dressing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Toilet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Communication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Concentration </a:t>
            </a: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395288" y="260648"/>
            <a:ext cx="8229600" cy="666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      School Readiness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228337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1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/>
          </a:blip>
          <a:srcRect/>
          <a:stretch>
            <a:fillRect/>
          </a:stretch>
        </p:blipFill>
        <p:spPr bwMode="auto">
          <a:xfrm>
            <a:off x="7380312" y="5221332"/>
            <a:ext cx="1478756" cy="135552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254000">
            <a:solidFill>
              <a:srgbClr val="3366FF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relaxedInset"/>
          </a:sp3d>
          <a:extLst/>
        </p:spPr>
        <p:txBody>
          <a:bodyPr wrap="none" anchor="ctr"/>
          <a:lstStyle/>
          <a:p>
            <a:pPr>
              <a:defRPr/>
            </a:pPr>
            <a:endParaRPr lang="en-US" kern="0" dirty="0">
              <a:solidFill>
                <a:sysClr val="windowText" lastClr="000000"/>
              </a:solidFill>
              <a:ea typeface="+mn-ea"/>
            </a:endParaRPr>
          </a:p>
        </p:txBody>
      </p:sp>
      <p:pic>
        <p:nvPicPr>
          <p:cNvPr id="22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96" y="125948"/>
            <a:ext cx="1922722" cy="176249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3" name="Line 7"/>
          <p:cNvSpPr>
            <a:spLocks noChangeShapeType="1"/>
          </p:cNvSpPr>
          <p:nvPr/>
        </p:nvSpPr>
        <p:spPr bwMode="auto">
          <a:xfrm>
            <a:off x="684213" y="1989138"/>
            <a:ext cx="0" cy="4535487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24" name="Line 8"/>
          <p:cNvSpPr>
            <a:spLocks noChangeShapeType="1"/>
          </p:cNvSpPr>
          <p:nvPr/>
        </p:nvSpPr>
        <p:spPr bwMode="auto">
          <a:xfrm>
            <a:off x="1011238" y="1927225"/>
            <a:ext cx="0" cy="4506913"/>
          </a:xfrm>
          <a:prstGeom prst="line">
            <a:avLst/>
          </a:prstGeom>
          <a:ln w="76200">
            <a:solidFill>
              <a:srgbClr val="FFFF00"/>
            </a:solidFill>
            <a:headEnd/>
            <a:tailEnd/>
          </a:ln>
          <a:extLst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srgbClr val="FFFF00"/>
              </a:solidFill>
            </a:endParaRPr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>
            <a:off x="1317625" y="1889125"/>
            <a:ext cx="0" cy="4537075"/>
          </a:xfrm>
          <a:prstGeom prst="line">
            <a:avLst/>
          </a:prstGeom>
          <a:noFill/>
          <a:ln w="76200">
            <a:solidFill>
              <a:srgbClr val="00B050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sysClr val="windowText" lastClr="000000"/>
              </a:solidFill>
              <a:latin typeface="+mn-lt"/>
              <a:ea typeface="+mn-ea"/>
            </a:endParaRPr>
          </a:p>
        </p:txBody>
      </p:sp>
      <p:pic>
        <p:nvPicPr>
          <p:cNvPr id="16" name="Picture 13" descr="C:\Users\Brian\AppData\Local\Microsoft\Windows\Temporary Internet Files\Content.IE5\HDX0ARHG\MP900399955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5157192"/>
            <a:ext cx="1412727" cy="130693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Rectangle 3"/>
          <p:cNvSpPr txBox="1">
            <a:spLocks/>
          </p:cNvSpPr>
          <p:nvPr/>
        </p:nvSpPr>
        <p:spPr>
          <a:xfrm>
            <a:off x="1758973" y="332656"/>
            <a:ext cx="7416824" cy="5688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Wingdings 2" pitchFamily="18" charset="2"/>
              <a:buNone/>
            </a:pPr>
            <a:r>
              <a:rPr lang="en-GB" dirty="0" smtClean="0">
                <a:solidFill>
                  <a:schemeClr val="tx1"/>
                </a:solidFill>
              </a:rPr>
              <a:t>Uniform: 	         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grey skirt or trousers, white shirt, school tie or white school polo shirt and school </a:t>
            </a:r>
            <a:r>
              <a:rPr lang="en-GB" dirty="0">
                <a:solidFill>
                  <a:schemeClr val="tx1"/>
                </a:solidFill>
              </a:rPr>
              <a:t>sweatshirt.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PE kit~ shorts, t-shirt and gym shoes.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A pair of indoor shoes must be kept in school at all times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All clothes must be labelled clearly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School Bag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Water Bottle and Healthy snack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88231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1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/>
          </a:blip>
          <a:srcRect/>
          <a:stretch>
            <a:fillRect/>
          </a:stretch>
        </p:blipFill>
        <p:spPr bwMode="auto">
          <a:xfrm>
            <a:off x="7380312" y="5221332"/>
            <a:ext cx="1478756" cy="135552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254000">
            <a:solidFill>
              <a:srgbClr val="3366FF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relaxedInset"/>
          </a:sp3d>
          <a:extLst/>
        </p:spPr>
        <p:txBody>
          <a:bodyPr wrap="none" anchor="ctr"/>
          <a:lstStyle/>
          <a:p>
            <a:pPr>
              <a:defRPr/>
            </a:pPr>
            <a:endParaRPr lang="en-US" kern="0" dirty="0">
              <a:solidFill>
                <a:sysClr val="windowText" lastClr="000000"/>
              </a:solidFill>
              <a:ea typeface="+mn-ea"/>
            </a:endParaRPr>
          </a:p>
        </p:txBody>
      </p:sp>
      <p:pic>
        <p:nvPicPr>
          <p:cNvPr id="22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96" y="125948"/>
            <a:ext cx="1922722" cy="176249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3" name="Line 7"/>
          <p:cNvSpPr>
            <a:spLocks noChangeShapeType="1"/>
          </p:cNvSpPr>
          <p:nvPr/>
        </p:nvSpPr>
        <p:spPr bwMode="auto">
          <a:xfrm>
            <a:off x="684213" y="1989138"/>
            <a:ext cx="0" cy="4535487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24" name="Line 8"/>
          <p:cNvSpPr>
            <a:spLocks noChangeShapeType="1"/>
          </p:cNvSpPr>
          <p:nvPr/>
        </p:nvSpPr>
        <p:spPr bwMode="auto">
          <a:xfrm>
            <a:off x="1011238" y="1927225"/>
            <a:ext cx="0" cy="4506913"/>
          </a:xfrm>
          <a:prstGeom prst="line">
            <a:avLst/>
          </a:prstGeom>
          <a:ln w="76200">
            <a:solidFill>
              <a:srgbClr val="FFFF00"/>
            </a:solidFill>
            <a:headEnd/>
            <a:tailEnd/>
          </a:ln>
          <a:extLst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srgbClr val="FFFF00"/>
              </a:solidFill>
            </a:endParaRPr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>
            <a:off x="1317625" y="1889125"/>
            <a:ext cx="0" cy="4537075"/>
          </a:xfrm>
          <a:prstGeom prst="line">
            <a:avLst/>
          </a:prstGeom>
          <a:noFill/>
          <a:ln w="76200">
            <a:solidFill>
              <a:srgbClr val="00B050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sysClr val="windowText" lastClr="000000"/>
              </a:solidFill>
              <a:latin typeface="+mn-lt"/>
              <a:ea typeface="+mn-ea"/>
            </a:endParaRPr>
          </a:p>
        </p:txBody>
      </p:sp>
      <p:pic>
        <p:nvPicPr>
          <p:cNvPr id="16" name="Picture 13" descr="C:\Users\Brian\AppData\Local\Microsoft\Windows\Temporary Internet Files\Content.IE5\HDX0ARHG\MP900399955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5157192"/>
            <a:ext cx="1412727" cy="130693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Rectangle 1"/>
          <p:cNvSpPr/>
          <p:nvPr/>
        </p:nvSpPr>
        <p:spPr>
          <a:xfrm>
            <a:off x="1835696" y="548680"/>
            <a:ext cx="6912768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 2" pitchFamily="18" charset="2"/>
              <a:buNone/>
            </a:pPr>
            <a:r>
              <a:rPr lang="en-GB" sz="2800" dirty="0" smtClean="0"/>
              <a:t>School Security Policy</a:t>
            </a:r>
          </a:p>
          <a:p>
            <a:pPr algn="ctr">
              <a:buFont typeface="Wingdings 2" pitchFamily="18" charset="2"/>
              <a:buNone/>
            </a:pPr>
            <a:endParaRPr lang="en-GB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 smtClean="0"/>
              <a:t>Reviewed as part of on-going assessment of risk to school building users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 smtClean="0"/>
              <a:t>Janitor is charged with responsibility of providing an adult presence before 9am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 smtClean="0"/>
              <a:t>HT has responsibility to ensure janitor can fulfil that duty through clear lines of sight on children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 smtClean="0"/>
              <a:t>No unauthorised adults permitted in school grounds at morning drop off time.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 smtClean="0"/>
              <a:t>From 8.50am school staff are present at the gates to welcome children to school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 smtClean="0"/>
              <a:t>Further staff are available in the playground to offer assistance to children should they need it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 smtClean="0"/>
              <a:t>All doors are alarmed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 smtClean="0"/>
              <a:t>Playground gates </a:t>
            </a:r>
            <a:r>
              <a:rPr lang="en-GB" sz="2000" smtClean="0"/>
              <a:t>made secure at 9am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936455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1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/>
          </a:blip>
          <a:srcRect/>
          <a:stretch>
            <a:fillRect/>
          </a:stretch>
        </p:blipFill>
        <p:spPr bwMode="auto">
          <a:xfrm>
            <a:off x="7380312" y="5221332"/>
            <a:ext cx="1478756" cy="135552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254000">
            <a:solidFill>
              <a:srgbClr val="3366FF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relaxedInset"/>
          </a:sp3d>
          <a:extLst/>
        </p:spPr>
        <p:txBody>
          <a:bodyPr wrap="none" anchor="ctr"/>
          <a:lstStyle/>
          <a:p>
            <a:pPr>
              <a:defRPr/>
            </a:pPr>
            <a:endParaRPr lang="en-US" kern="0" dirty="0">
              <a:solidFill>
                <a:sysClr val="windowText" lastClr="000000"/>
              </a:solidFill>
              <a:ea typeface="+mn-ea"/>
            </a:endParaRPr>
          </a:p>
        </p:txBody>
      </p:sp>
      <p:pic>
        <p:nvPicPr>
          <p:cNvPr id="22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96" y="125948"/>
            <a:ext cx="1922722" cy="176249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3" name="Line 7"/>
          <p:cNvSpPr>
            <a:spLocks noChangeShapeType="1"/>
          </p:cNvSpPr>
          <p:nvPr/>
        </p:nvSpPr>
        <p:spPr bwMode="auto">
          <a:xfrm>
            <a:off x="684213" y="1989138"/>
            <a:ext cx="0" cy="4535487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24" name="Line 8"/>
          <p:cNvSpPr>
            <a:spLocks noChangeShapeType="1"/>
          </p:cNvSpPr>
          <p:nvPr/>
        </p:nvSpPr>
        <p:spPr bwMode="auto">
          <a:xfrm>
            <a:off x="1011238" y="1927225"/>
            <a:ext cx="0" cy="4506913"/>
          </a:xfrm>
          <a:prstGeom prst="line">
            <a:avLst/>
          </a:prstGeom>
          <a:ln w="76200">
            <a:solidFill>
              <a:srgbClr val="FFFF00"/>
            </a:solidFill>
            <a:headEnd/>
            <a:tailEnd/>
          </a:ln>
          <a:extLst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srgbClr val="FFFF00"/>
              </a:solidFill>
            </a:endParaRPr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>
            <a:off x="1317625" y="1889125"/>
            <a:ext cx="0" cy="4537075"/>
          </a:xfrm>
          <a:prstGeom prst="line">
            <a:avLst/>
          </a:prstGeom>
          <a:noFill/>
          <a:ln w="76200">
            <a:solidFill>
              <a:srgbClr val="00B050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sysClr val="windowText" lastClr="000000"/>
              </a:solidFill>
              <a:latin typeface="+mn-lt"/>
              <a:ea typeface="+mn-ea"/>
            </a:endParaRPr>
          </a:p>
        </p:txBody>
      </p:sp>
      <p:pic>
        <p:nvPicPr>
          <p:cNvPr id="16" name="Picture 13" descr="C:\Users\Brian\AppData\Local\Microsoft\Windows\Temporary Internet Files\Content.IE5\HDX0ARHG\MP900399955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5157192"/>
            <a:ext cx="1412727" cy="130693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extBox 1"/>
          <p:cNvSpPr txBox="1"/>
          <p:nvPr/>
        </p:nvSpPr>
        <p:spPr>
          <a:xfrm>
            <a:off x="1971918" y="476672"/>
            <a:ext cx="6488514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                  Induction Meetings</a:t>
            </a:r>
          </a:p>
          <a:p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15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, 16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, May at 1.30pm (P1a, P1b and P2/1)</a:t>
            </a:r>
          </a:p>
          <a:p>
            <a:endParaRPr lang="en-GB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Children will be taken to their new classroom</a:t>
            </a:r>
          </a:p>
          <a:p>
            <a:endParaRPr lang="en-GB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Parents will be given information on supporting literacy and numeracy development and school policy on literacy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Opportunity to order school uniform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5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June: all children and parents to meet in hall, children and parents will be shown where to line up and parents to leave children for 45minutes</a:t>
            </a:r>
          </a:p>
          <a:p>
            <a:endParaRPr lang="en-GB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June 21</a:t>
            </a:r>
            <a:r>
              <a:rPr lang="en-GB" sz="2000" baseline="30000" dirty="0" smtClean="0"/>
              <a:t>st</a:t>
            </a:r>
            <a:r>
              <a:rPr lang="en-GB" sz="2000" dirty="0" smtClean="0"/>
              <a:t> Moving Up Day at 1.30pm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84688231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981</TotalTime>
  <Words>353</Words>
  <Application>Microsoft Office PowerPoint</Application>
  <PresentationFormat>On-screen Show (4:3)</PresentationFormat>
  <Paragraphs>76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GCCPRE12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Primary One</dc:title>
  <dc:creator>GCCPRE12</dc:creator>
  <cp:lastModifiedBy>Logue, L  ( Garrowhill Primary )</cp:lastModifiedBy>
  <cp:revision>79</cp:revision>
  <dcterms:created xsi:type="dcterms:W3CDTF">2009-05-13T16:23:53Z</dcterms:created>
  <dcterms:modified xsi:type="dcterms:W3CDTF">2018-03-14T17:47:57Z</dcterms:modified>
</cp:coreProperties>
</file>