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30"/>
  </p:notesMasterIdLst>
  <p:sldIdLst>
    <p:sldId id="256" r:id="rId2"/>
    <p:sldId id="295" r:id="rId3"/>
    <p:sldId id="258" r:id="rId4"/>
    <p:sldId id="270" r:id="rId5"/>
    <p:sldId id="259" r:id="rId6"/>
    <p:sldId id="297" r:id="rId7"/>
    <p:sldId id="273" r:id="rId8"/>
    <p:sldId id="274" r:id="rId9"/>
    <p:sldId id="296" r:id="rId10"/>
    <p:sldId id="260" r:id="rId11"/>
    <p:sldId id="276" r:id="rId12"/>
    <p:sldId id="277" r:id="rId13"/>
    <p:sldId id="280" r:id="rId14"/>
    <p:sldId id="278" r:id="rId15"/>
    <p:sldId id="298" r:id="rId16"/>
    <p:sldId id="261" r:id="rId17"/>
    <p:sldId id="282" r:id="rId18"/>
    <p:sldId id="262" r:id="rId19"/>
    <p:sldId id="284" r:id="rId20"/>
    <p:sldId id="291" r:id="rId21"/>
    <p:sldId id="263" r:id="rId22"/>
    <p:sldId id="286" r:id="rId23"/>
    <p:sldId id="292" r:id="rId24"/>
    <p:sldId id="293" r:id="rId25"/>
    <p:sldId id="289" r:id="rId26"/>
    <p:sldId id="290" r:id="rId27"/>
    <p:sldId id="264" r:id="rId28"/>
    <p:sldId id="29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384" autoAdjust="0"/>
  </p:normalViewPr>
  <p:slideViewPr>
    <p:cSldViewPr snapToGrid="0" snapToObjects="1">
      <p:cViewPr>
        <p:scale>
          <a:sx n="75" d="100"/>
          <a:sy n="75" d="100"/>
        </p:scale>
        <p:origin x="-1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F3A82-F637-1543-8C13-D12BDF0F499A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67F53-BA33-7E40-958D-01A6607E9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1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r>
              <a:rPr lang="en-US" baseline="0" dirty="0" smtClean="0"/>
              <a:t> are provided to help you lead the presentation.</a:t>
            </a:r>
          </a:p>
          <a:p>
            <a:r>
              <a:rPr lang="en-US" baseline="0" dirty="0" smtClean="0"/>
              <a:t>Notes in italics are for your attention only.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87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Read</a:t>
            </a:r>
            <a:r>
              <a:rPr lang="en-US" i="1" baseline="0" dirty="0" smtClean="0"/>
              <a:t> question.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69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Phonics makes learning to read easy for children because we start by teaching them just one way of reading and writing every sound. Here they are on the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Simple Speed Sounds chart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teach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1 sounds first - (sounds as far as a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lang="en-US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 o u)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then Set 2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(the shaded sounds ay - </a:t>
            </a:r>
            <a:r>
              <a:rPr lang="en-US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oy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).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i="1" dirty="0" smtClean="0"/>
              <a:t>Use MTYT to teach each of the pure sounds to</a:t>
            </a:r>
            <a:r>
              <a:rPr lang="en-US" sz="1200" b="0" i="1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parents</a:t>
            </a:r>
            <a:r>
              <a:rPr lang="en-US" i="1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5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Once the children know the pure sounds, we teach them </a:t>
            </a:r>
            <a:r>
              <a:rPr lang="en-US" dirty="0" smtClean="0"/>
              <a:t>to blend sounds to read words. We also teach children to spell the words they learn to read.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 smtClean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 smtClean="0"/>
              <a:t>We use Fred Talk to help children</a:t>
            </a:r>
            <a:r>
              <a:rPr lang="en-US" baseline="0" dirty="0" smtClean="0"/>
              <a:t> read and spell words.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54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rgbClr val="0070C0"/>
                </a:solidFill>
                <a:latin typeface="Arial" charset="0"/>
              </a:rPr>
              <a:t>This is Fred.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rgbClr val="0070C0"/>
                </a:solidFill>
                <a:latin typeface="Arial" charset="0"/>
              </a:rPr>
              <a:t>He</a:t>
            </a:r>
            <a:r>
              <a:rPr lang="en-GB" baseline="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dirty="0" smtClean="0">
                <a:solidFill>
                  <a:srgbClr val="0070C0"/>
                </a:solidFill>
                <a:latin typeface="Arial" charset="0"/>
              </a:rPr>
              <a:t>is</a:t>
            </a:r>
            <a:r>
              <a:rPr lang="en-GB" baseline="0" dirty="0" smtClean="0">
                <a:solidFill>
                  <a:srgbClr val="0070C0"/>
                </a:solidFill>
                <a:latin typeface="Arial" charset="0"/>
              </a:rPr>
              <a:t> a frog who can only speak in sounds, and we call this Fred Talk.</a:t>
            </a:r>
            <a:r>
              <a:rPr lang="en-US" baseline="0" dirty="0" smtClean="0"/>
              <a:t> For example ‘m’ ‘a’ ‘t’, ‘l’ ‘u’ ‘n’ ‘c’ ‘h’.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solidFill>
                <a:srgbClr val="0070C0"/>
              </a:solidFill>
              <a:latin typeface="Arial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rgbClr val="0070C0"/>
                </a:solidFill>
                <a:latin typeface="Arial" charset="0"/>
              </a:rPr>
              <a:t>He helps children sound out words so they can read and spell.</a:t>
            </a:r>
            <a:endParaRPr lang="en-GB" baseline="0" dirty="0" smtClean="0">
              <a:solidFill>
                <a:srgbClr val="0070C0"/>
              </a:solidFill>
              <a:latin typeface="Arial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 smtClean="0">
              <a:solidFill>
                <a:srgbClr val="0070C0"/>
              </a:solidFill>
              <a:latin typeface="Arial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>
                <a:solidFill>
                  <a:srgbClr val="0070C0"/>
                </a:solidFill>
                <a:latin typeface="Arial" charset="0"/>
              </a:rPr>
              <a:t>MTYT some examples with the parents. </a:t>
            </a:r>
            <a:r>
              <a:rPr lang="en-US" baseline="0" dirty="0" smtClean="0"/>
              <a:t>For example ‘m’ ‘a’ ‘t’ mat, ‘s’ ‘a’ ‘t’ sat.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/>
              <a:t>Click. </a:t>
            </a:r>
            <a:r>
              <a:rPr lang="en-US" i="0" baseline="0" dirty="0" smtClean="0"/>
              <a:t>Fred is our friend!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38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Once</a:t>
            </a:r>
            <a:r>
              <a:rPr lang="en-US" baseline="0" dirty="0" smtClean="0"/>
              <a:t> </a:t>
            </a:r>
            <a:r>
              <a:rPr lang="en-US" dirty="0" smtClean="0"/>
              <a:t>they can</a:t>
            </a:r>
            <a:r>
              <a:rPr lang="en-US" baseline="0" dirty="0" smtClean="0"/>
              <a:t> Fred Talk and blend sounds into words from</a:t>
            </a:r>
            <a:r>
              <a:rPr lang="en-US" dirty="0" smtClean="0"/>
              <a:t> the simple</a:t>
            </a:r>
            <a:r>
              <a:rPr lang="en-US" baseline="0" dirty="0" smtClean="0"/>
              <a:t> chart, we teach them Set 3 sounds on the complex chart – </a:t>
            </a:r>
            <a:r>
              <a:rPr lang="en-US" dirty="0" smtClean="0"/>
              <a:t>the other ways of reading and writing each sound so that they can soon read anything.</a:t>
            </a:r>
          </a:p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1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 smtClean="0"/>
              <a:t>Alongside learning each</a:t>
            </a:r>
            <a:r>
              <a:rPr lang="en-US" baseline="0" dirty="0" smtClean="0"/>
              <a:t> set of </a:t>
            </a:r>
            <a:r>
              <a:rPr lang="en-US" dirty="0" smtClean="0"/>
              <a:t>sounds, they read Storybooks </a:t>
            </a:r>
            <a:r>
              <a:rPr lang="en-US" baseline="0" dirty="0" smtClean="0"/>
              <a:t>that </a:t>
            </a:r>
            <a:r>
              <a:rPr lang="en-US" dirty="0" smtClean="0"/>
              <a:t>only contain the sounds and words they can read. This sets them up to succeed in their reading.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dirty="0" smtClean="0"/>
              <a:t>We discuss and write about the ideas in these Storybooks.</a:t>
            </a:r>
            <a:r>
              <a:rPr lang="en-US" baseline="0" dirty="0" smtClean="0"/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baseline="0" dirty="0" smtClean="0"/>
              <a:t>We also teach children to read common exception words – words like ‘said’ and ‘they’.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70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Read</a:t>
            </a:r>
            <a:r>
              <a:rPr lang="en-US" i="1" baseline="0" dirty="0" smtClean="0"/>
              <a:t> question.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12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use Fred Fingers to help children sound out words to spell easily.</a:t>
            </a:r>
          </a:p>
          <a:p>
            <a:r>
              <a:rPr lang="en-US" baseline="0" dirty="0" smtClean="0"/>
              <a:t>It means they do not have to </a:t>
            </a:r>
            <a:r>
              <a:rPr lang="en-US" baseline="0" dirty="0" err="1" smtClean="0"/>
              <a:t>memorise</a:t>
            </a:r>
            <a:r>
              <a:rPr lang="en-US" baseline="0" dirty="0" smtClean="0"/>
              <a:t> lists of spelling words.</a:t>
            </a:r>
          </a:p>
          <a:p>
            <a:r>
              <a:rPr lang="en-US" baseline="0" dirty="0" smtClean="0"/>
              <a:t>It is a tool so they will be able to spell any word.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Demonstrate how to use Fred Fingers</a:t>
            </a:r>
            <a:r>
              <a:rPr lang="en-US" i="1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39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Read</a:t>
            </a:r>
            <a:r>
              <a:rPr lang="en-US" i="1" baseline="0" dirty="0" smtClean="0"/>
              <a:t> question.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8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 smtClean="0"/>
              <a:t>Storybooks/</a:t>
            </a:r>
            <a:r>
              <a:rPr lang="en-US" i="0" baseline="0" dirty="0" smtClean="0"/>
              <a:t> b</a:t>
            </a:r>
            <a:r>
              <a:rPr lang="en-US" i="0" dirty="0" smtClean="0"/>
              <a:t>lack and white paper versions of the Storybooks</a:t>
            </a:r>
            <a:r>
              <a:rPr lang="en-US" i="0" baseline="0" dirty="0" smtClean="0"/>
              <a:t> will be sent home for your children</a:t>
            </a:r>
            <a:r>
              <a:rPr lang="en-US" baseline="0" dirty="0" smtClean="0"/>
              <a:t> to read. </a:t>
            </a:r>
          </a:p>
          <a:p>
            <a:r>
              <a:rPr lang="en-US" baseline="0" dirty="0" smtClean="0"/>
              <a:t>They will know all of the sounds used in the Storybook as they will bring home the book that they have already read three times in the classroom.</a:t>
            </a:r>
          </a:p>
          <a:p>
            <a:r>
              <a:rPr lang="en-US" baseline="0" dirty="0" smtClean="0"/>
              <a:t>This means they will be able to read the text with fluency and confidence – like a storyteller. They will enjoy reading to you.</a:t>
            </a:r>
          </a:p>
          <a:p>
            <a:r>
              <a:rPr lang="en-US" baseline="0" dirty="0" smtClean="0"/>
              <a:t>This does not mean the text is too easy for them – it means they are reading at the correct level. 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We do not send texts home the children cannot read because we always want them to be set up to succeed in their reading.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89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2D2D2D"/>
                </a:solidFill>
                <a:latin typeface="Helvetica" charset="0"/>
                <a:cs typeface="Helvetica" charset="0"/>
                <a:sym typeface="Helvetica" charset="0"/>
              </a:rPr>
              <a:t>This is what we do in our school.</a:t>
            </a:r>
            <a:endParaRPr lang="en-US" dirty="0" smtClean="0">
              <a:solidFill>
                <a:srgbClr val="2D2D2D"/>
              </a:solidFill>
              <a:latin typeface="Arial" charset="0"/>
              <a:cs typeface="Arial" charset="0"/>
              <a:sym typeface="Arial" charset="0"/>
            </a:endParaRPr>
          </a:p>
          <a:p>
            <a:pPr eaLnBrk="1" hangingPunct="1"/>
            <a:r>
              <a:rPr lang="en-US" i="1" dirty="0" smtClean="0">
                <a:solidFill>
                  <a:srgbClr val="2D2D2D"/>
                </a:solidFill>
                <a:latin typeface="Helvetica" charset="0"/>
                <a:cs typeface="Helvetica" charset="0"/>
                <a:sym typeface="Helvetica" charset="0"/>
              </a:rPr>
              <a:t>Read quote.</a:t>
            </a:r>
          </a:p>
          <a:p>
            <a:pPr eaLnBrk="1" hangingPunct="1"/>
            <a:r>
              <a:rPr lang="en-US" dirty="0" smtClean="0">
                <a:solidFill>
                  <a:srgbClr val="2D2D2D"/>
                </a:solidFill>
                <a:latin typeface="Helvetica" charset="0"/>
                <a:cs typeface="Helvetica" charset="0"/>
                <a:sym typeface="Helvetica" charset="0"/>
              </a:rPr>
              <a:t>We want our children to learn to read as quickly as possible and</a:t>
            </a:r>
            <a:r>
              <a:rPr lang="en-US" baseline="0" dirty="0" smtClean="0">
                <a:solidFill>
                  <a:srgbClr val="2D2D2D"/>
                </a:solidFill>
                <a:latin typeface="Helvetica" charset="0"/>
                <a:cs typeface="Helvetica" charset="0"/>
                <a:sym typeface="Helvetica" charset="0"/>
              </a:rPr>
              <a:t> then t</a:t>
            </a:r>
            <a:r>
              <a:rPr lang="en-US" dirty="0" smtClean="0">
                <a:solidFill>
                  <a:srgbClr val="2D2D2D"/>
                </a:solidFill>
                <a:latin typeface="Helvetica" charset="0"/>
                <a:cs typeface="Helvetica" charset="0"/>
                <a:sym typeface="Helvetica" charset="0"/>
              </a:rPr>
              <a:t>o keep on reading – to read widely and often and be a lifelong reader.</a:t>
            </a:r>
          </a:p>
          <a:p>
            <a:pPr eaLnBrk="1" hangingPunct="1"/>
            <a:r>
              <a:rPr lang="en-US" dirty="0" smtClean="0">
                <a:solidFill>
                  <a:srgbClr val="2D2D2D"/>
                </a:solidFill>
                <a:latin typeface="Helvetica" charset="0"/>
                <a:cs typeface="Helvetica" charset="0"/>
                <a:sym typeface="Helvetica" charset="0"/>
              </a:rPr>
              <a:t>We have added </a:t>
            </a:r>
            <a:r>
              <a:rPr lang="ja-JP" altLang="en-US" dirty="0" smtClean="0">
                <a:solidFill>
                  <a:srgbClr val="2D2D2D"/>
                </a:solidFill>
                <a:latin typeface="Helvetica" charset="0"/>
                <a:cs typeface="Helvetica" charset="0"/>
                <a:sym typeface="Helvetica" charset="0"/>
              </a:rPr>
              <a:t>‘</a:t>
            </a:r>
            <a:r>
              <a:rPr lang="en-US" dirty="0" smtClean="0">
                <a:solidFill>
                  <a:srgbClr val="2D2D2D"/>
                </a:solidFill>
                <a:latin typeface="Helvetica" charset="0"/>
                <a:cs typeface="Helvetica" charset="0"/>
                <a:sym typeface="Helvetica" charset="0"/>
              </a:rPr>
              <a:t>and talking</a:t>
            </a:r>
            <a:r>
              <a:rPr lang="ja-JP" altLang="en-US" dirty="0" smtClean="0">
                <a:solidFill>
                  <a:srgbClr val="2D2D2D"/>
                </a:solidFill>
                <a:latin typeface="Helvetica" charset="0"/>
                <a:cs typeface="Helvetica" charset="0"/>
                <a:sym typeface="Helvetica" charset="0"/>
              </a:rPr>
              <a:t>’</a:t>
            </a:r>
            <a:r>
              <a:rPr lang="en-US" dirty="0" smtClean="0">
                <a:solidFill>
                  <a:srgbClr val="2D2D2D"/>
                </a:solidFill>
                <a:latin typeface="Helvetica" charset="0"/>
                <a:cs typeface="Helvetica" charset="0"/>
                <a:sym typeface="Helvetica" charset="0"/>
              </a:rPr>
              <a:t> because it is central to everything we do in our school.</a:t>
            </a:r>
          </a:p>
          <a:p>
            <a:r>
              <a:rPr lang="en-US" dirty="0" smtClean="0"/>
              <a:t>Research shows</a:t>
            </a:r>
            <a:r>
              <a:rPr lang="en-US" baseline="0" dirty="0" smtClean="0"/>
              <a:t> that children who learn to read quickly go on to succeed in school and in life.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AEA0D-15AF-3040-A3B5-D7F153320F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777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</a:t>
            </a:r>
            <a:r>
              <a:rPr lang="en-US" baseline="0" dirty="0" smtClean="0"/>
              <a:t> will also bring home a picture book to share and enjoy with you at home.</a:t>
            </a:r>
          </a:p>
          <a:p>
            <a:r>
              <a:rPr lang="en-US" baseline="0" dirty="0" smtClean="0"/>
              <a:t>This book has already been read to the class in school so they will care about the story and love hearing the story again and again.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073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Read</a:t>
            </a:r>
            <a:r>
              <a:rPr lang="en-US" i="1" baseline="0" dirty="0" smtClean="0"/>
              <a:t> question.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826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most important things you can do as a parent</a:t>
            </a:r>
            <a:r>
              <a:rPr lang="en-US" baseline="0" dirty="0" smtClean="0"/>
              <a:t> at home is read higher level texts </a:t>
            </a:r>
            <a:r>
              <a:rPr lang="en-US" i="1" baseline="0" dirty="0" smtClean="0"/>
              <a:t>to</a:t>
            </a:r>
            <a:r>
              <a:rPr lang="en-US" i="0" baseline="0" dirty="0" smtClean="0"/>
              <a:t> your child. </a:t>
            </a:r>
          </a:p>
          <a:p>
            <a:r>
              <a:rPr lang="en-US" dirty="0" smtClean="0"/>
              <a:t>This</a:t>
            </a:r>
            <a:r>
              <a:rPr lang="en-US" baseline="0" dirty="0" smtClean="0"/>
              <a:t> h</a:t>
            </a:r>
            <a:r>
              <a:rPr lang="en-US" dirty="0" smtClean="0"/>
              <a:t>elps develop an enjoyment for stories</a:t>
            </a:r>
            <a:r>
              <a:rPr lang="en-US" baseline="0" dirty="0" smtClean="0"/>
              <a:t> and the motivation for learning to read themselves.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Ask questions and share opinions about what you read to engage them in discussion, get them thinking about what they read and develop vocabulary. </a:t>
            </a:r>
          </a:p>
          <a:p>
            <a:endParaRPr lang="en-US" i="1" baseline="0" dirty="0" smtClean="0"/>
          </a:p>
          <a:p>
            <a:r>
              <a:rPr lang="en-US" i="1" baseline="0" dirty="0" smtClean="0"/>
              <a:t>Click and read.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434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i="1" dirty="0" smtClean="0">
                <a:latin typeface="Calibri" charset="0"/>
              </a:rPr>
              <a:t>Click through and read examples</a:t>
            </a:r>
            <a:r>
              <a:rPr lang="en-GB" i="1" baseline="0" dirty="0" smtClean="0">
                <a:latin typeface="Calibri" charset="0"/>
              </a:rPr>
              <a:t> to parents.</a:t>
            </a:r>
            <a:endParaRPr lang="en-GB" i="1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GB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alibri" charset="0"/>
              </a:rPr>
              <a:t>Use </a:t>
            </a:r>
            <a:r>
              <a:rPr lang="en-GB" dirty="0">
                <a:latin typeface="Calibri" charset="0"/>
              </a:rPr>
              <a:t>ambitious vocabulary with your children and encourage them to use these words for themselves in both their speech and writing.  Build interesting sentences with your child.</a:t>
            </a:r>
          </a:p>
          <a:p>
            <a:pPr eaLnBrk="1" hangingPunct="1">
              <a:spcBef>
                <a:spcPct val="0"/>
              </a:spcBef>
            </a:pPr>
            <a:endParaRPr lang="en-GB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alibri" charset="0"/>
              </a:rPr>
              <a:t>A </a:t>
            </a:r>
            <a:r>
              <a:rPr lang="en-GB" dirty="0">
                <a:latin typeface="Calibri" charset="0"/>
              </a:rPr>
              <a:t>rich vocabulary is essential for high levels of comprehension. The more words your child has in his/her head when they come to school, the quicker they will understand when they read, e.g. </a:t>
            </a:r>
          </a:p>
          <a:p>
            <a:pPr eaLnBrk="1" hangingPunct="1">
              <a:spcBef>
                <a:spcPct val="0"/>
              </a:spcBef>
              <a:buFont typeface="Wingdings" charset="0"/>
              <a:buNone/>
            </a:pPr>
            <a:endParaRPr lang="en-GB" dirty="0">
              <a:latin typeface="Calibri" charset="0"/>
            </a:endParaRPr>
          </a:p>
          <a:p>
            <a:pPr eaLnBrk="1" hangingPunct="1">
              <a:spcBef>
                <a:spcPct val="0"/>
              </a:spcBef>
              <a:buFont typeface="Wingdings" charset="0"/>
              <a:buNone/>
            </a:pPr>
            <a:r>
              <a:rPr lang="en-GB" dirty="0">
                <a:latin typeface="Calibri" charset="0"/>
              </a:rPr>
              <a:t>“You’re looking pleased… not just pleased but delighted!” (thrilled/ecstatic/euphoric! </a:t>
            </a:r>
            <a:r>
              <a:rPr lang="en-GB" dirty="0" err="1">
                <a:latin typeface="Calibri" charset="0"/>
              </a:rPr>
              <a:t>Etc</a:t>
            </a:r>
            <a:r>
              <a:rPr lang="en-GB" dirty="0">
                <a:latin typeface="Calibri" charset="0"/>
              </a:rPr>
              <a:t>)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2351AAA-0D62-384A-87E0-2618FEF377EF}" type="slidenum">
              <a:rPr lang="en-US">
                <a:latin typeface="Calibri" charset="0"/>
              </a:rPr>
              <a:pPr eaLnBrk="1" hangingPunct="1"/>
              <a:t>23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i="0" dirty="0" smtClean="0">
                <a:latin typeface="Calibri" charset="0"/>
              </a:rPr>
              <a:t>Help grow</a:t>
            </a:r>
            <a:r>
              <a:rPr lang="en-GB" i="0" baseline="0" dirty="0" smtClean="0">
                <a:latin typeface="Calibri" charset="0"/>
              </a:rPr>
              <a:t> your child’s vocabulary by enriching conversations through description.</a:t>
            </a:r>
          </a:p>
          <a:p>
            <a:pPr eaLnBrk="1" hangingPunct="1">
              <a:spcBef>
                <a:spcPct val="0"/>
              </a:spcBef>
            </a:pPr>
            <a:endParaRPr lang="en-GB" i="0" baseline="0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i="1" baseline="0" dirty="0" smtClean="0">
                <a:latin typeface="Calibri" charset="0"/>
              </a:rPr>
              <a:t>Click and read examples.</a:t>
            </a:r>
            <a:endParaRPr lang="en-GB" i="0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i="1" dirty="0" smtClean="0">
                <a:latin typeface="Calibri" charset="0"/>
              </a:rPr>
              <a:t>Give other</a:t>
            </a:r>
            <a:r>
              <a:rPr lang="en-GB" i="1" baseline="0" dirty="0" smtClean="0">
                <a:latin typeface="Calibri" charset="0"/>
              </a:rPr>
              <a:t> </a:t>
            </a:r>
            <a:r>
              <a:rPr lang="en-GB" i="1" dirty="0" smtClean="0">
                <a:latin typeface="Calibri" charset="0"/>
              </a:rPr>
              <a:t>examples if you want to.</a:t>
            </a:r>
          </a:p>
          <a:p>
            <a:pPr eaLnBrk="1" hangingPunct="1">
              <a:spcBef>
                <a:spcPct val="0"/>
              </a:spcBef>
            </a:pPr>
            <a:endParaRPr lang="en-GB" dirty="0">
              <a:latin typeface="Calibri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F8CD128-7ECD-A140-A229-944B8788EF8F}" type="slidenum">
              <a:rPr lang="en-US">
                <a:latin typeface="Calibri" charset="0"/>
              </a:rPr>
              <a:pPr eaLnBrk="1" hangingPunct="1"/>
              <a:t>24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Times New Roman" charset="0"/>
              </a:rPr>
              <a:t>It really helps to</a:t>
            </a:r>
            <a:r>
              <a:rPr lang="en-GB" baseline="0" dirty="0" smtClean="0">
                <a:latin typeface="Times New Roman" charset="0"/>
              </a:rPr>
              <a:t> be aware of how your child is learning in the classroom – pure sounds not letter names; Fred Talk when they are reading words and Fred Fingers when they are spelling words.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>
              <a:latin typeface="Times New Roman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>
                <a:latin typeface="Times New Roman" charset="0"/>
              </a:rPr>
              <a:t>Encourage your child to discuss their Phonics lessons with you and to read and discuss their storybook with you at home.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latin typeface="Times New Roman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Times New Roman" charset="0"/>
              </a:rPr>
              <a:t>We have shared</a:t>
            </a:r>
            <a:r>
              <a:rPr lang="en-GB" baseline="0" dirty="0" smtClean="0">
                <a:latin typeface="Times New Roman" charset="0"/>
              </a:rPr>
              <a:t> the basics of Read Write Inc. Phonics and how you can help.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>
                <a:latin typeface="Times New Roman" charset="0"/>
              </a:rPr>
              <a:t>There are also some online resources </a:t>
            </a:r>
            <a:r>
              <a:rPr lang="en-GB" dirty="0" smtClean="0">
                <a:latin typeface="Times New Roman" charset="0"/>
              </a:rPr>
              <a:t>that you can access for</a:t>
            </a:r>
            <a:r>
              <a:rPr lang="en-GB" baseline="0" dirty="0" smtClean="0">
                <a:latin typeface="Times New Roman" charset="0"/>
              </a:rPr>
              <a:t> free. </a:t>
            </a:r>
            <a:r>
              <a:rPr lang="en-GB" i="1" baseline="0" dirty="0" smtClean="0">
                <a:latin typeface="Times New Roman" charset="0"/>
              </a:rPr>
              <a:t>Click through to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439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756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AEA0D-15AF-3040-A3B5-D7F153320F9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31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Read</a:t>
            </a:r>
            <a:r>
              <a:rPr lang="en-US" i="1" baseline="0" dirty="0" smtClean="0"/>
              <a:t> question.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61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GB" i="1" dirty="0" smtClean="0">
                <a:latin typeface="Calibri" charset="0"/>
              </a:rPr>
              <a:t>Read Write Inc. </a:t>
            </a:r>
            <a:r>
              <a:rPr lang="en-GB" i="0" dirty="0" smtClean="0">
                <a:latin typeface="Calibri" charset="0"/>
              </a:rPr>
              <a:t>Phonics is</a:t>
            </a:r>
            <a:r>
              <a:rPr lang="en-GB" i="0" baseline="0" dirty="0" smtClean="0">
                <a:latin typeface="Calibri" charset="0"/>
              </a:rPr>
              <a:t> a programme that uses systematic phonics to teach all children to read.</a:t>
            </a:r>
          </a:p>
          <a:p>
            <a:pPr>
              <a:spcBef>
                <a:spcPct val="0"/>
              </a:spcBef>
            </a:pPr>
            <a:r>
              <a:rPr lang="en-GB" i="0" baseline="0" dirty="0" smtClean="0">
                <a:latin typeface="Calibri" charset="0"/>
              </a:rPr>
              <a:t>It</a:t>
            </a:r>
            <a:r>
              <a:rPr lang="en-GB" i="1" dirty="0" smtClean="0">
                <a:latin typeface="Calibri" charset="0"/>
              </a:rPr>
              <a:t> </a:t>
            </a:r>
            <a:r>
              <a:rPr lang="en-GB" dirty="0" smtClean="0">
                <a:latin typeface="Calibri" charset="0"/>
              </a:rPr>
              <a:t>lasts two years for most children</a:t>
            </a:r>
            <a:r>
              <a:rPr lang="en-GB" baseline="0" dirty="0" smtClean="0">
                <a:latin typeface="Calibri" charset="0"/>
              </a:rPr>
              <a:t> -</a:t>
            </a:r>
            <a:r>
              <a:rPr lang="en-GB" dirty="0" smtClean="0">
                <a:latin typeface="Calibri" charset="0"/>
              </a:rPr>
              <a:t> if they start to learn to read in the Reception class. </a:t>
            </a:r>
          </a:p>
          <a:p>
            <a:pPr>
              <a:spcBef>
                <a:spcPct val="0"/>
              </a:spcBef>
            </a:pPr>
            <a:r>
              <a:rPr lang="en-GB" dirty="0" smtClean="0">
                <a:latin typeface="Calibri" charset="0"/>
              </a:rPr>
              <a:t>(There are some children with learning difficulties who spend longer on the programme.)</a:t>
            </a:r>
            <a:endParaRPr lang="en-US" i="1" dirty="0" smtClean="0"/>
          </a:p>
          <a:p>
            <a:endParaRPr lang="en-US" i="0" dirty="0" smtClean="0"/>
          </a:p>
          <a:p>
            <a:r>
              <a:rPr lang="en-US" i="1" dirty="0" smtClean="0"/>
              <a:t>Click</a:t>
            </a:r>
            <a:r>
              <a:rPr lang="en-US" i="1" baseline="0" dirty="0" smtClean="0"/>
              <a:t> – </a:t>
            </a:r>
            <a:r>
              <a:rPr lang="en-US" i="0" baseline="0" dirty="0" smtClean="0"/>
              <a:t>We t</a:t>
            </a:r>
            <a:r>
              <a:rPr lang="en-US" dirty="0" smtClean="0"/>
              <a:t>each the sounds first</a:t>
            </a:r>
            <a:r>
              <a:rPr lang="en-US" baseline="0" dirty="0" smtClean="0"/>
              <a:t> – in a specific order.</a:t>
            </a:r>
          </a:p>
          <a:p>
            <a:r>
              <a:rPr lang="en-US" i="1" dirty="0" smtClean="0"/>
              <a:t>Click – </a:t>
            </a:r>
            <a:r>
              <a:rPr lang="en-US" i="0" dirty="0" smtClean="0"/>
              <a:t>We</a:t>
            </a:r>
            <a:r>
              <a:rPr lang="en-US" i="0" baseline="0" dirty="0" smtClean="0"/>
              <a:t> then t</a:t>
            </a:r>
            <a:r>
              <a:rPr lang="en-US" baseline="0" dirty="0" smtClean="0"/>
              <a:t>each your children to blend those sounds together in order to read words</a:t>
            </a:r>
          </a:p>
          <a:p>
            <a:r>
              <a:rPr lang="en-US" i="1" dirty="0" smtClean="0"/>
              <a:t>Click – </a:t>
            </a:r>
            <a:r>
              <a:rPr lang="en-US" i="0" dirty="0" smtClean="0"/>
              <a:t>The</a:t>
            </a:r>
            <a:r>
              <a:rPr lang="en-US" i="0" baseline="0" dirty="0" smtClean="0"/>
              <a:t> children r</a:t>
            </a:r>
            <a:r>
              <a:rPr lang="en-US" baseline="0" dirty="0" smtClean="0"/>
              <a:t>ead words in the matched Storybooks. Each Storybook is carefully matched to the sounds they can already read - setting them up for success. </a:t>
            </a:r>
          </a:p>
          <a:p>
            <a:r>
              <a:rPr lang="en-US" i="1" dirty="0" smtClean="0"/>
              <a:t>Click –</a:t>
            </a:r>
            <a:r>
              <a:rPr lang="en-US" i="1" baseline="0" dirty="0" smtClean="0"/>
              <a:t> </a:t>
            </a:r>
            <a:r>
              <a:rPr lang="en-US" i="0" baseline="0" dirty="0" smtClean="0"/>
              <a:t>We read to children ‘real’ books</a:t>
            </a:r>
            <a:r>
              <a:rPr lang="en-US" i="1" baseline="0" dirty="0" smtClean="0"/>
              <a:t>’. </a:t>
            </a:r>
            <a:r>
              <a:rPr lang="en-US" i="0" baseline="0" dirty="0" smtClean="0"/>
              <a:t>Once they have learnt to read, </a:t>
            </a:r>
            <a:r>
              <a:rPr lang="en-US" baseline="0" dirty="0" smtClean="0"/>
              <a:t>they will be able to independently read these books for themselves.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70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Read</a:t>
            </a:r>
            <a:r>
              <a:rPr lang="en-US" i="1" baseline="0" dirty="0" smtClean="0"/>
              <a:t> question.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67F53-BA33-7E40-958D-01A6607E9B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96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English language is very complex.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Phonics is the method of teaching reading through the identification of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graphemes.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All words are made up of sounds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</a:t>
            </a:r>
            <a:r>
              <a:rPr lang="en-US" dirty="0"/>
              <a:t>‘mat’ we have the sounds ‘m’, ‘a’, ‘t’.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grapheme is another name for the letters we use to write the sound. </a:t>
            </a:r>
            <a:r>
              <a:rPr lang="en-US" i="1" dirty="0"/>
              <a:t>Write the letters ‘m’ ‘a’ ‘t’ in the air as you say the sounds.</a:t>
            </a:r>
          </a:p>
          <a:p>
            <a:pPr lvl="0" rtl="0">
              <a:spcBef>
                <a:spcPts val="0"/>
              </a:spcBef>
              <a:buSzPct val="25000"/>
              <a:buNone/>
            </a:pPr>
            <a:r>
              <a:rPr lang="en-US" dirty="0"/>
              <a:t>We teach phonics so that your children will have the tools to read any word.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i="1" dirty="0"/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We </a:t>
            </a:r>
            <a:r>
              <a:rPr lang="en-US" baseline="0" dirty="0" smtClean="0">
                <a:latin typeface="Times New Roman" charset="0"/>
              </a:rPr>
              <a:t>teach using pure sounds. </a:t>
            </a:r>
            <a:endParaRPr lang="en-US" dirty="0" smtClean="0">
              <a:latin typeface="Times New Roman" charset="0"/>
            </a:endParaRPr>
          </a:p>
          <a:p>
            <a:pPr eaLnBrk="1" hangingPunct="1"/>
            <a:r>
              <a:rPr lang="en-US" dirty="0" smtClean="0">
                <a:latin typeface="Times New Roman" charset="0"/>
              </a:rPr>
              <a:t>W</a:t>
            </a:r>
            <a:r>
              <a:rPr lang="en-GB" dirty="0" smtClean="0">
                <a:latin typeface="Times New Roman" charset="0"/>
              </a:rPr>
              <a:t>e use pure sounds (‘m’ not’ </a:t>
            </a:r>
            <a:r>
              <a:rPr lang="en-GB" dirty="0" err="1" smtClean="0">
                <a:latin typeface="Times New Roman" charset="0"/>
              </a:rPr>
              <a:t>muh</a:t>
            </a:r>
            <a:r>
              <a:rPr lang="en-GB" dirty="0" smtClean="0">
                <a:latin typeface="Times New Roman" charset="0"/>
              </a:rPr>
              <a:t>’, ’s’ not ‘</a:t>
            </a:r>
            <a:r>
              <a:rPr lang="en-GB" altLang="ja-JP" dirty="0" err="1" smtClean="0">
                <a:latin typeface="Times New Roman" charset="0"/>
              </a:rPr>
              <a:t>suh</a:t>
            </a:r>
            <a:r>
              <a:rPr lang="en-GB" dirty="0" smtClean="0">
                <a:latin typeface="Times New Roman" charset="0"/>
              </a:rPr>
              <a:t>’</a:t>
            </a:r>
            <a:r>
              <a:rPr lang="en-GB" altLang="ja-JP" dirty="0" smtClean="0">
                <a:latin typeface="Times New Roman" charset="0"/>
              </a:rPr>
              <a:t>, etc.) so that your child will be able to blend the sounds into words more easily. </a:t>
            </a:r>
          </a:p>
          <a:p>
            <a:pPr eaLnBrk="1" hangingPunct="1"/>
            <a:r>
              <a:rPr lang="en-GB" altLang="ja-JP" dirty="0" smtClean="0">
                <a:latin typeface="Times New Roman" charset="0"/>
              </a:rPr>
              <a:t>Children need to know sounds – not letter names – to read words.</a:t>
            </a:r>
          </a:p>
          <a:p>
            <a:pPr eaLnBrk="1" hangingPunct="1"/>
            <a:endParaRPr lang="en-GB" altLang="ja-JP" dirty="0" smtClean="0">
              <a:latin typeface="Times New Roman" charset="0"/>
            </a:endParaRPr>
          </a:p>
          <a:p>
            <a:pPr eaLnBrk="1" hangingPunct="1"/>
            <a:r>
              <a:rPr lang="en-GB" altLang="ja-JP" dirty="0" smtClean="0">
                <a:latin typeface="Times New Roman" charset="0"/>
              </a:rPr>
              <a:t>This video of</a:t>
            </a:r>
            <a:r>
              <a:rPr lang="en-GB" altLang="ja-JP" baseline="0" dirty="0" smtClean="0">
                <a:latin typeface="Times New Roman" charset="0"/>
              </a:rPr>
              <a:t> Sylvie – available on the website – demonstrates how to talk in pure sounds. </a:t>
            </a:r>
            <a:r>
              <a:rPr lang="en-GB" altLang="ja-JP" i="1" baseline="0" dirty="0" smtClean="0">
                <a:latin typeface="Times New Roman" charset="0"/>
              </a:rPr>
              <a:t>Play video.</a:t>
            </a:r>
            <a:endParaRPr lang="en-GB" altLang="ja-JP" dirty="0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82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English we have more than 150 ways to represent 44 sounds, using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26 letters in the alphabet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This means we have to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group letter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s together to write some sounds. </a:t>
            </a:r>
            <a:r>
              <a:rPr lang="en-US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Show with a grapheme such as ‘</a:t>
            </a:r>
            <a:r>
              <a:rPr lang="en-US" i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igh</a:t>
            </a:r>
            <a:r>
              <a:rPr lang="en-US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’.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lang="en-US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This makes our language one of the most complex in the world!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E07CC-6AAD-1047-BB31-41E7C9B8EA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78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We use this Speed Sounds chart in </a:t>
            </a:r>
            <a:r>
              <a:rPr lang="en-US" dirty="0" smtClean="0"/>
              <a:t>Phonics</a:t>
            </a:r>
            <a:r>
              <a:rPr lang="en-US" baseline="0" dirty="0" smtClean="0"/>
              <a:t> </a:t>
            </a:r>
            <a:r>
              <a:rPr lang="en-US" dirty="0" smtClean="0"/>
              <a:t>lessons</a:t>
            </a:r>
            <a:r>
              <a:rPr lang="en-US" dirty="0"/>
              <a:t>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It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shows the most common graphemes for each sound.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box is a sound box showing different ways to read and write the sound. 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 the ‘f’ sound box with examples of words ‘fun’, ‘huff’, ‘photo’ and the  ‘or’ sound box with examples of words ‘or’, ‘door’, ‘more’, ‘dawn’, ‘author’.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owerpoint-cover-template-blank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067944" y="4221088"/>
            <a:ext cx="5076056" cy="1181993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03773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6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7" y="1412876"/>
            <a:ext cx="8568952" cy="482443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560840" cy="64807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052736"/>
            <a:ext cx="7560840" cy="2880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887A802-E9DB-4602-A75A-F0509890ADAA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57E447F-BB01-4C6B-A652-826C9285E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6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560840" cy="64807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052736"/>
            <a:ext cx="7560840" cy="2880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395537" y="1412877"/>
            <a:ext cx="8568952" cy="4824437"/>
          </a:xfrm>
        </p:spPr>
        <p:txBody>
          <a:bodyPr rtlCol="0">
            <a:normAutofit/>
          </a:bodyPr>
          <a:lstStyle/>
          <a:p>
            <a:pPr lvl="0"/>
            <a:r>
              <a:rPr lang="en-GB" noProof="0" smtClean="0"/>
              <a:t>Click icon to add media</a:t>
            </a:r>
            <a:endParaRPr lang="en-US" noProof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A007D3D-EE8D-47F3-AAB7-EE658A7AF8B1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010596C-CD5C-49EB-A4B8-801C40680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0927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6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560840" cy="64807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052736"/>
            <a:ext cx="7560840" cy="2880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783EE99-AF5B-4871-8B6E-B692C96877AB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B60F70D-D744-42A4-ABE0-1391226DF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4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5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7" y="404664"/>
            <a:ext cx="8568952" cy="58326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F9F0A0-ACF3-465E-8BA6-C865B09778A7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BF6B476-9FD5-48EF-9569-222C2AA59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4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7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8"/>
            <a:ext cx="8229600" cy="11398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2" y="1600205"/>
            <a:ext cx="4044462" cy="45307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8" y="1600205"/>
            <a:ext cx="4044462" cy="21891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2338" y="3941763"/>
            <a:ext cx="4044462" cy="218916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2E3A79B-DED3-425E-AB54-16783ED5EC27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44168FA-47A5-4EFD-B66C-6306816EE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5" grpId="0" build="p" autoUpdateAnimBg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5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6"/>
          <p:cNvSpPr/>
          <p:nvPr/>
        </p:nvSpPr>
        <p:spPr>
          <a:xfrm>
            <a:off x="180975" y="6137275"/>
            <a:ext cx="8782050" cy="1444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80975" y="2465388"/>
            <a:ext cx="8782050" cy="136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705872"/>
            <a:ext cx="6400800" cy="74448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52413" y="6356350"/>
            <a:ext cx="2195512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87878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1387B8C-4C81-4537-B455-AAB35B47B5C6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87878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858BA24-3405-4635-AB35-7746451C5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15" descr="powerpoint-cover-template-US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idx="4294967295" hasCustomPrompt="1"/>
          </p:nvPr>
        </p:nvSpPr>
        <p:spPr>
          <a:xfrm>
            <a:off x="4392849" y="4509925"/>
            <a:ext cx="4637543" cy="666534"/>
          </a:xfrm>
          <a:solidFill>
            <a:srgbClr val="26805F"/>
          </a:solidFill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&lt;title&gt;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019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39175" cy="5040560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87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39175" cy="5040560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26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40" y="0"/>
            <a:ext cx="9180512" cy="6858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260649"/>
            <a:ext cx="7478713" cy="864096"/>
          </a:xfrm>
        </p:spPr>
        <p:txBody>
          <a:bodyPr anchor="b"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246885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268760"/>
            <a:ext cx="4254624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97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A521012-7F2F-4F67-8EEE-3570F28FF5FF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4F6B932-4967-40B4-89C7-ED01C6B62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0460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5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2ACB36A-4FC0-467F-ABA8-2E8551889E31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567976E-159F-4915-91EA-D981C908F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856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0144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6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Rectangle 4"/>
          <p:cNvSpPr/>
          <p:nvPr/>
        </p:nvSpPr>
        <p:spPr>
          <a:xfrm>
            <a:off x="395288" y="1341438"/>
            <a:ext cx="8567737" cy="142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9" name="Straight Connector 5"/>
          <p:cNvCxnSpPr/>
          <p:nvPr/>
        </p:nvCxnSpPr>
        <p:spPr>
          <a:xfrm>
            <a:off x="4643438" y="1557338"/>
            <a:ext cx="0" cy="467995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4246885" cy="46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556792"/>
            <a:ext cx="4254624" cy="46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5FE68BD-89AF-4E75-AA3F-FF4AD9572F3B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7EB4A57-51CC-47E6-90E3-54F65454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4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105C71D-4E75-4ECD-9F49-5A9F0F9294FE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6A5CFCF-9C75-46DD-AD31-62EA87D03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07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9" descr="RM_sh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34C4779-E6ED-47D7-89D2-4749C33AF548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AFC4FC0-CF29-459D-84B7-330B911D0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80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323850" y="333375"/>
            <a:ext cx="7478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3850" y="1495425"/>
            <a:ext cx="8639175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6356350"/>
            <a:ext cx="2195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F6C09D9-D1B6-4568-8B87-5A6249D0DBD1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409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366FC25-FCA6-4D86-A84B-F6C8160D7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5368" name="Picture 9" descr="RM_shape.jp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404813"/>
            <a:ext cx="688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323850" y="188913"/>
            <a:ext cx="0" cy="6480175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Picture 9" descr="PPT_RM_page.jpg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1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787878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787878"/>
          </a:solidFill>
          <a:latin typeface="Arial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thmiskin.com/en/parents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xfordowl.co.uk/Reading/" TargetMode="External"/><Relationship Id="rId4" Type="http://schemas.openxmlformats.org/officeDocument/2006/relationships/hyperlink" Target="https://www.facebook.com/miskin.education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localhost/syncteam/draft-training/phonics/day_1/October%20updates/PH_day1_presentation/ph.set_1_sounds.mpg" TargetMode="External"/><Relationship Id="rId1" Type="http://schemas.microsoft.com/office/2007/relationships/media" Target="file://localhost/syncteam/draft-training/phonics/day_1/October%20updates/PH_day1_presentation/ph.set_1_sounds.mpg" TargetMode="Externa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Read Write Inc. </a:t>
            </a:r>
            <a:r>
              <a:rPr lang="en-US" dirty="0" smtClean="0"/>
              <a:t>Phonics </a:t>
            </a:r>
            <a:br>
              <a:rPr lang="en-US" dirty="0" smtClean="0"/>
            </a:br>
            <a:r>
              <a:rPr lang="en-US" dirty="0" smtClean="0"/>
              <a:t>Parents’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07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1403648" y="1196752"/>
            <a:ext cx="6120680" cy="36724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How does Read Write Inc. use phonics to teach reading? 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8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Speed Sounds</a:t>
            </a:r>
            <a:endParaRPr lang="en-US" dirty="0"/>
          </a:p>
        </p:txBody>
      </p:sp>
      <p:pic>
        <p:nvPicPr>
          <p:cNvPr id="4" name="Picture 2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700" r="-3070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1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Blending using Fred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578922">
            <a:off x="895107" y="3675586"/>
            <a:ext cx="725487" cy="11239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n</a:t>
            </a:r>
            <a:r>
              <a:rPr lang="en-GB" sz="4800" dirty="0" smtClean="0">
                <a:solidFill>
                  <a:schemeClr val="tx1"/>
                </a:solidFill>
              </a:rPr>
              <a:t> 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21327025">
            <a:off x="1424285" y="3264991"/>
            <a:ext cx="727075" cy="11223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6" name="Rectangle 5"/>
          <p:cNvSpPr/>
          <p:nvPr/>
        </p:nvSpPr>
        <p:spPr>
          <a:xfrm>
            <a:off x="1968798" y="2620466"/>
            <a:ext cx="725487" cy="11239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7" name="Rectangle 6"/>
          <p:cNvSpPr/>
          <p:nvPr/>
        </p:nvSpPr>
        <p:spPr>
          <a:xfrm>
            <a:off x="743248" y="2939554"/>
            <a:ext cx="725487" cy="11239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d</a:t>
            </a:r>
          </a:p>
        </p:txBody>
      </p:sp>
      <p:pic>
        <p:nvPicPr>
          <p:cNvPr id="8" name="Picture 29" descr="SpeedSoundM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15261">
            <a:off x="819448" y="2137866"/>
            <a:ext cx="647700" cy="96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31" descr="SpeedSoundS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564904"/>
            <a:ext cx="639762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36" descr="SpeedSoundA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2277">
            <a:off x="2240260" y="2088654"/>
            <a:ext cx="633413" cy="869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 rot="1935871">
            <a:off x="2284710" y="3228479"/>
            <a:ext cx="725488" cy="112236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 rot="265183">
            <a:off x="5026735" y="2868181"/>
            <a:ext cx="1490663" cy="584776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 smtClean="0">
                <a:latin typeface="+mn-lt"/>
                <a:ea typeface="MS PGothic" pitchFamily="34" charset="-128"/>
                <a:cs typeface="Gill Sans"/>
              </a:rPr>
              <a:t>mat</a:t>
            </a:r>
            <a:endParaRPr lang="en-US" sz="3200" dirty="0">
              <a:latin typeface="+mn-lt"/>
              <a:ea typeface="MS PGothic" pitchFamily="34" charset="-128"/>
              <a:cs typeface="Gill Sans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 rot="20122171">
            <a:off x="5790998" y="3308953"/>
            <a:ext cx="1490663" cy="584776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 smtClean="0">
                <a:latin typeface="+mn-lt"/>
                <a:ea typeface="MS PGothic" pitchFamily="34" charset="-128"/>
                <a:cs typeface="Gill Sans"/>
              </a:rPr>
              <a:t>sad</a:t>
            </a:r>
            <a:endParaRPr lang="en-US" sz="3200" dirty="0">
              <a:latin typeface="+mn-lt"/>
              <a:ea typeface="MS PGothic" pitchFamily="34" charset="-128"/>
              <a:cs typeface="Gill Sans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 rot="265183">
            <a:off x="6538895" y="2580040"/>
            <a:ext cx="1490663" cy="584776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 smtClean="0">
                <a:latin typeface="+mn-lt"/>
                <a:ea typeface="MS PGothic" pitchFamily="34" charset="-128"/>
                <a:cs typeface="Gill Sans"/>
              </a:rPr>
              <a:t>sat</a:t>
            </a:r>
            <a:endParaRPr lang="en-US" sz="3200" dirty="0">
              <a:latin typeface="+mn-lt"/>
              <a:ea typeface="MS PGothic" pitchFamily="34" charset="-128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1122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Fred Talk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602" b="-12602"/>
          <a:stretch>
            <a:fillRect/>
          </a:stretch>
        </p:blipFill>
        <p:spPr>
          <a:xfrm>
            <a:off x="2193495" y="1264312"/>
            <a:ext cx="4004653" cy="2336530"/>
          </a:xfrm>
        </p:spPr>
      </p:pic>
      <p:pic>
        <p:nvPicPr>
          <p:cNvPr id="5" name="Picture 2" descr="C:\Users\Davina\Pictures\RWI\feeding Fred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658" y="3315889"/>
            <a:ext cx="38401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d6e35b3-6016-4de0-90f4-d6fdbf0a6584" descr="C319D583-5937-41E5-B44E-22D122061351@hom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0818" y="3315889"/>
            <a:ext cx="383963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0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Speed Sounds chart		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034" r="-3503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23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19653"/>
            <a:ext cx="8639175" cy="504056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961585" y="1839671"/>
            <a:ext cx="4847365" cy="3661103"/>
            <a:chOff x="1707744" y="4716562"/>
            <a:chExt cx="2997129" cy="1759883"/>
          </a:xfrm>
        </p:grpSpPr>
        <p:pic>
          <p:nvPicPr>
            <p:cNvPr id="40" name="Picture 28" descr="Tabtheca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926" y="4912971"/>
              <a:ext cx="991947" cy="650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33" descr="Tomthumb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9525" y="5539479"/>
              <a:ext cx="1141184" cy="688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4" descr="Chips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354" y="5183380"/>
              <a:ext cx="1078763" cy="760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79" descr="Lookou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1629" y="4899220"/>
              <a:ext cx="1009856" cy="599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" descr="C:\Users\Davina\Pictures\RWI\RedDittyBook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3696" y="4716562"/>
              <a:ext cx="1050925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8" descr="Toad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744" y="5492745"/>
              <a:ext cx="1173610" cy="694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2" descr="Thejarofoil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755" y="5897717"/>
              <a:ext cx="999197" cy="57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906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1403648" y="1196752"/>
            <a:ext cx="6120680" cy="36724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How does Read Write Inc. teach spelling? 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Fred Fingers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545" r="-785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491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1403648" y="1196752"/>
            <a:ext cx="6120680" cy="36724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What should my child read at home? 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Write Inc. Storybooks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0602" y="1829456"/>
            <a:ext cx="2529337" cy="17842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82" y="2162298"/>
            <a:ext cx="2613073" cy="18432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00" y="3800445"/>
            <a:ext cx="2775539" cy="1957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560" y="3112356"/>
            <a:ext cx="2192989" cy="15469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5780" y="1829456"/>
            <a:ext cx="3026975" cy="21352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8818" y="3666827"/>
            <a:ext cx="2813924" cy="198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dirty="0" smtClean="0">
                <a:solidFill>
                  <a:schemeClr val="accent6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Teach </a:t>
            </a:r>
            <a:r>
              <a:rPr lang="en-US" dirty="0">
                <a:solidFill>
                  <a:schemeClr val="accent6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a child to read </a:t>
            </a:r>
          </a:p>
          <a:p>
            <a:pPr>
              <a:spcBef>
                <a:spcPct val="0"/>
              </a:spcBef>
              <a:defRPr/>
            </a:pPr>
            <a:r>
              <a:rPr lang="en-US" dirty="0">
                <a:solidFill>
                  <a:schemeClr val="accent6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and keep that child reading </a:t>
            </a:r>
            <a:r>
              <a:rPr lang="en-US" dirty="0" smtClean="0">
                <a:solidFill>
                  <a:schemeClr val="accent6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[and talking]</a:t>
            </a:r>
            <a:endParaRPr lang="en-US" dirty="0">
              <a:solidFill>
                <a:schemeClr val="accent6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dirty="0">
                <a:solidFill>
                  <a:schemeClr val="accent6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and we will change everything.</a:t>
            </a:r>
          </a:p>
          <a:p>
            <a:pPr>
              <a:defRPr/>
            </a:pPr>
            <a:endParaRPr lang="en-US" dirty="0">
              <a:solidFill>
                <a:schemeClr val="accent6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  <a:p>
            <a:pPr>
              <a:defRPr/>
            </a:pPr>
            <a:r>
              <a:rPr lang="en-US" b="1" dirty="0">
                <a:solidFill>
                  <a:schemeClr val="accent6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And I mean everything</a:t>
            </a:r>
            <a:r>
              <a:rPr lang="en-US" b="1" dirty="0" smtClean="0">
                <a:solidFill>
                  <a:schemeClr val="accent6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.</a:t>
            </a:r>
            <a:endParaRPr lang="en-US" dirty="0">
              <a:solidFill>
                <a:schemeClr val="accent6"/>
              </a:solidFill>
              <a:latin typeface="Arial" charset="0"/>
              <a:ea typeface="ヒラギノ角ゴ ProN W3" charset="0"/>
              <a:cs typeface="ヒラギノ角ゴ ProN W3" charset="0"/>
            </a:endParaRPr>
          </a:p>
          <a:p>
            <a:pPr>
              <a:spcBef>
                <a:spcPts val="1100"/>
              </a:spcBef>
              <a:defRPr/>
            </a:pPr>
            <a:endParaRPr lang="en-US" sz="4400" dirty="0">
              <a:solidFill>
                <a:schemeClr val="accent6"/>
              </a:solidFill>
              <a:latin typeface="Arial Unicode MS" charset="0"/>
              <a:ea typeface="ヒラギノ角ゴ ProN W3" charset="0"/>
              <a:cs typeface="Arial Unicode MS" charset="0"/>
              <a:sym typeface="Arial Unicode MS" charset="0"/>
            </a:endParaRPr>
          </a:p>
          <a:p>
            <a:pPr algn="r">
              <a:spcBef>
                <a:spcPts val="600"/>
              </a:spcBef>
              <a:defRPr/>
            </a:pPr>
            <a:r>
              <a:rPr lang="en-US" sz="2400" i="1" dirty="0">
                <a:solidFill>
                  <a:schemeClr val="accent6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Jeanette </a:t>
            </a:r>
            <a:r>
              <a:rPr lang="en-US" sz="2400" i="1" dirty="0" err="1">
                <a:solidFill>
                  <a:schemeClr val="accent6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Winterson</a:t>
            </a:r>
            <a:r>
              <a:rPr lang="en-US" sz="2400" i="1" dirty="0">
                <a:solidFill>
                  <a:schemeClr val="accent6"/>
                </a:solidFill>
                <a:latin typeface="Arial" charset="0"/>
                <a:ea typeface="ヒラギノ角ゴ ProN W3" charset="0"/>
                <a:cs typeface="ヒラギノ角ゴ ProN W3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5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91636"/>
            <a:ext cx="7478713" cy="864096"/>
          </a:xfrm>
        </p:spPr>
        <p:txBody>
          <a:bodyPr/>
          <a:lstStyle/>
          <a:p>
            <a:r>
              <a:rPr lang="en-US" dirty="0" smtClean="0"/>
              <a:t>Picture books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41824">
            <a:off x="3313551" y="1436285"/>
            <a:ext cx="1854905" cy="2948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850" y="3596158"/>
            <a:ext cx="2388998" cy="2877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28769">
            <a:off x="5025219" y="2055078"/>
            <a:ext cx="2921000" cy="363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78012">
            <a:off x="1210961" y="2165241"/>
            <a:ext cx="1955339" cy="27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6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1496864" y="1196752"/>
            <a:ext cx="6120680" cy="36724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How can I help at home? 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17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Storytime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GB" dirty="0" smtClean="0">
                <a:latin typeface="Arial" charset="0"/>
              </a:rPr>
              <a:t>Read</a:t>
            </a:r>
            <a:r>
              <a:rPr lang="en-GB" b="1" dirty="0" smtClean="0">
                <a:latin typeface="Arial" charset="0"/>
              </a:rPr>
              <a:t> </a:t>
            </a:r>
            <a:r>
              <a:rPr lang="en-GB" i="1" dirty="0">
                <a:latin typeface="Arial" charset="0"/>
              </a:rPr>
              <a:t>to</a:t>
            </a:r>
            <a:r>
              <a:rPr lang="en-GB" dirty="0">
                <a:latin typeface="Arial" charset="0"/>
              </a:rPr>
              <a:t> your </a:t>
            </a:r>
            <a:r>
              <a:rPr lang="en-GB" dirty="0" smtClean="0">
                <a:latin typeface="Arial" charset="0"/>
              </a:rPr>
              <a:t>children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GB" dirty="0" smtClean="0">
                <a:latin typeface="Arial" charset="0"/>
              </a:rPr>
              <a:t>Ask </a:t>
            </a:r>
            <a:r>
              <a:rPr lang="en-GB" dirty="0">
                <a:latin typeface="Arial" charset="0"/>
              </a:rPr>
              <a:t>lots of </a:t>
            </a:r>
            <a:r>
              <a:rPr lang="en-GB" dirty="0" smtClean="0">
                <a:latin typeface="Arial" charset="0"/>
              </a:rPr>
              <a:t>questions and share opinions</a:t>
            </a:r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endParaRPr lang="en-GB" dirty="0">
              <a:latin typeface="Arial" charset="0"/>
            </a:endParaRPr>
          </a:p>
          <a:p>
            <a:pPr>
              <a:lnSpc>
                <a:spcPct val="100000"/>
              </a:lnSpc>
            </a:pPr>
            <a:endParaRPr lang="en-GB" dirty="0" smtClean="0">
              <a:latin typeface="Arial" charset="0"/>
            </a:endParaRPr>
          </a:p>
          <a:p>
            <a:r>
              <a:rPr lang="en-GB" dirty="0" smtClean="0"/>
              <a:t>You're </a:t>
            </a:r>
            <a:r>
              <a:rPr lang="en-GB" dirty="0"/>
              <a:t>never too old, too wacky, too wild, to pick up a book and read to a child</a:t>
            </a:r>
            <a:r>
              <a:rPr lang="en-GB" dirty="0" smtClean="0"/>
              <a:t>.</a:t>
            </a:r>
            <a:endParaRPr lang="en-GB" dirty="0"/>
          </a:p>
          <a:p>
            <a:pPr algn="r"/>
            <a:r>
              <a:rPr lang="en-US" sz="2800" i="1" dirty="0" err="1"/>
              <a:t>Dr</a:t>
            </a:r>
            <a:r>
              <a:rPr lang="en-US" sz="2800" i="1" dirty="0"/>
              <a:t> Seuss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US" dirty="0"/>
              <a:t> </a:t>
            </a:r>
            <a:endParaRPr lang="en-GB" dirty="0"/>
          </a:p>
          <a:p>
            <a:pPr>
              <a:lnSpc>
                <a:spcPct val="100000"/>
              </a:lnSpc>
            </a:pPr>
            <a:endParaRPr lang="en-GB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6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Arial" charset="0"/>
              </a:rPr>
              <a:t>Talking</a:t>
            </a:r>
            <a:endParaRPr lang="en-GB" dirty="0">
              <a:latin typeface="Arial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23528" y="1227994"/>
            <a:ext cx="8229600" cy="4559300"/>
          </a:xfrm>
        </p:spPr>
        <p:txBody>
          <a:bodyPr>
            <a:noAutofit/>
          </a:bodyPr>
          <a:lstStyle/>
          <a:p>
            <a:pPr eaLnBrk="1" hangingPunct="1"/>
            <a:r>
              <a:rPr lang="en-GB" sz="2800" b="1" dirty="0" smtClean="0">
                <a:latin typeface="Arial" charset="0"/>
              </a:rPr>
              <a:t>Talk </a:t>
            </a:r>
            <a:r>
              <a:rPr lang="en-GB" sz="2800" dirty="0">
                <a:latin typeface="Arial" charset="0"/>
              </a:rPr>
              <a:t>to your child as much as possible and ‘</a:t>
            </a:r>
            <a:r>
              <a:rPr lang="en-GB" sz="2800" dirty="0" smtClean="0">
                <a:latin typeface="Arial" charset="0"/>
              </a:rPr>
              <a:t>feed’ </a:t>
            </a:r>
            <a:r>
              <a:rPr lang="en-GB" sz="2800" dirty="0">
                <a:latin typeface="Arial" charset="0"/>
              </a:rPr>
              <a:t>them new and </a:t>
            </a:r>
            <a:r>
              <a:rPr lang="en-GB" sz="2800" dirty="0" smtClean="0">
                <a:latin typeface="Arial" charset="0"/>
              </a:rPr>
              <a:t>ambitious vocabulary.</a:t>
            </a:r>
            <a:endParaRPr lang="en-GB" sz="2800" dirty="0">
              <a:latin typeface="Arial" charset="0"/>
            </a:endParaRPr>
          </a:p>
          <a:p>
            <a:pPr eaLnBrk="1" hangingPunct="1"/>
            <a:endParaRPr lang="en-GB" sz="28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GB" sz="2800" dirty="0">
                <a:latin typeface="Arial" charset="0"/>
              </a:rPr>
              <a:t>“Let’s </a:t>
            </a:r>
            <a:r>
              <a:rPr lang="en-GB" sz="2800" dirty="0">
                <a:solidFill>
                  <a:srgbClr val="FF0000"/>
                </a:solidFill>
                <a:latin typeface="Arial" charset="0"/>
              </a:rPr>
              <a:t>eat</a:t>
            </a:r>
            <a:r>
              <a:rPr lang="en-GB" sz="2800" dirty="0">
                <a:latin typeface="Arial" charset="0"/>
              </a:rPr>
              <a:t> our lunch now.”</a:t>
            </a:r>
          </a:p>
          <a:p>
            <a:pPr eaLnBrk="1" hangingPunct="1">
              <a:buFont typeface="Wingdings" charset="0"/>
              <a:buNone/>
            </a:pPr>
            <a:r>
              <a:rPr lang="en-GB" sz="2800" dirty="0">
                <a:latin typeface="Arial" charset="0"/>
              </a:rPr>
              <a:t>“Let’s </a:t>
            </a:r>
            <a:r>
              <a:rPr lang="en-GB" sz="2800" dirty="0">
                <a:solidFill>
                  <a:srgbClr val="33CC33"/>
                </a:solidFill>
                <a:latin typeface="Arial" charset="0"/>
              </a:rPr>
              <a:t>munch</a:t>
            </a:r>
            <a:r>
              <a:rPr lang="en-GB" sz="2800" dirty="0">
                <a:latin typeface="Arial" charset="0"/>
              </a:rPr>
              <a:t>  our lunch now.”</a:t>
            </a:r>
          </a:p>
          <a:p>
            <a:pPr eaLnBrk="1" hangingPunct="1">
              <a:buFont typeface="Wingdings" charset="0"/>
              <a:buNone/>
            </a:pPr>
            <a:r>
              <a:rPr lang="en-GB" sz="2800" dirty="0">
                <a:latin typeface="Arial" charset="0"/>
              </a:rPr>
              <a:t>“Let’s </a:t>
            </a:r>
            <a:r>
              <a:rPr lang="en-GB" sz="2800" dirty="0">
                <a:solidFill>
                  <a:srgbClr val="7030A0"/>
                </a:solidFill>
                <a:latin typeface="Arial" charset="0"/>
              </a:rPr>
              <a:t>scoff </a:t>
            </a:r>
            <a:r>
              <a:rPr lang="en-GB" sz="2800" dirty="0">
                <a:latin typeface="Arial" charset="0"/>
              </a:rPr>
              <a:t>our lunch now.”</a:t>
            </a:r>
          </a:p>
          <a:p>
            <a:pPr eaLnBrk="1" hangingPunct="1">
              <a:buFont typeface="Wingdings" charset="0"/>
              <a:buNone/>
            </a:pPr>
            <a:r>
              <a:rPr lang="en-GB" sz="2800" dirty="0">
                <a:latin typeface="Arial" charset="0"/>
              </a:rPr>
              <a:t>“Let’s </a:t>
            </a:r>
            <a:r>
              <a:rPr lang="en-GB" sz="2800" dirty="0">
                <a:solidFill>
                  <a:srgbClr val="00B0F0"/>
                </a:solidFill>
                <a:latin typeface="Arial" charset="0"/>
              </a:rPr>
              <a:t>devour</a:t>
            </a:r>
            <a:r>
              <a:rPr lang="en-GB" sz="2800" dirty="0">
                <a:solidFill>
                  <a:srgbClr val="434343"/>
                </a:solidFill>
                <a:latin typeface="Arial" charset="0"/>
              </a:rPr>
              <a:t> </a:t>
            </a:r>
            <a:r>
              <a:rPr lang="en-GB" sz="2800" dirty="0">
                <a:latin typeface="Arial" charset="0"/>
              </a:rPr>
              <a:t>our lunch now!</a:t>
            </a:r>
            <a:r>
              <a:rPr lang="en-GB" sz="2800" dirty="0" smtClean="0">
                <a:latin typeface="Arial" charset="0"/>
              </a:rPr>
              <a:t>”</a:t>
            </a:r>
            <a:endParaRPr lang="en-GB" sz="28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GB" sz="2800" dirty="0">
                <a:latin typeface="Arial" charset="0"/>
              </a:rPr>
              <a:t>You’re looking ... not just... but...</a:t>
            </a:r>
          </a:p>
          <a:p>
            <a:pPr eaLnBrk="1" hangingPunct="1"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GB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4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Arial" charset="0"/>
              </a:rPr>
              <a:t>Vocabulary</a:t>
            </a:r>
            <a:endParaRPr lang="en-GB" dirty="0">
              <a:latin typeface="Arial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23528" y="1199301"/>
            <a:ext cx="8229600" cy="4643437"/>
          </a:xfrm>
        </p:spPr>
        <p:txBody>
          <a:bodyPr/>
          <a:lstStyle/>
          <a:p>
            <a:pPr eaLnBrk="1" hangingPunct="1"/>
            <a:r>
              <a:rPr lang="en-GB" sz="2800" dirty="0" smtClean="0">
                <a:latin typeface="Arial" charset="0"/>
              </a:rPr>
              <a:t>Enrich </a:t>
            </a:r>
            <a:r>
              <a:rPr lang="en-GB" sz="2800" dirty="0">
                <a:latin typeface="Arial" charset="0"/>
              </a:rPr>
              <a:t>conversations through description:</a:t>
            </a:r>
          </a:p>
          <a:p>
            <a:pPr eaLnBrk="1" hangingPunct="1">
              <a:buFont typeface="Wingdings" charset="0"/>
              <a:buNone/>
            </a:pPr>
            <a:endParaRPr lang="en-GB" sz="24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GB" sz="2400" i="1" dirty="0">
                <a:latin typeface="Arial" charset="0"/>
              </a:rPr>
              <a:t>“Look at that rain. It looks like little diamonds sparkling on the window pane!”</a:t>
            </a:r>
          </a:p>
          <a:p>
            <a:pPr eaLnBrk="1" hangingPunct="1"/>
            <a:endParaRPr lang="en-GB" sz="2400" dirty="0">
              <a:latin typeface="Arial" charset="0"/>
            </a:endParaRPr>
          </a:p>
          <a:p>
            <a:pPr eaLnBrk="1" hangingPunct="1"/>
            <a:r>
              <a:rPr lang="en-GB" sz="2400" dirty="0" smtClean="0">
                <a:latin typeface="Arial" charset="0"/>
              </a:rPr>
              <a:t>Have </a:t>
            </a:r>
            <a:r>
              <a:rPr lang="en-GB" sz="2400" dirty="0">
                <a:latin typeface="Arial" charset="0"/>
              </a:rPr>
              <a:t>fun with words and language. </a:t>
            </a:r>
          </a:p>
          <a:p>
            <a:pPr eaLnBrk="1" hangingPunct="1">
              <a:buFont typeface="Wingdings" charset="0"/>
              <a:buNone/>
            </a:pPr>
            <a:endParaRPr lang="en-GB" sz="24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GB" sz="2400" i="1" dirty="0">
                <a:latin typeface="Arial" charset="0"/>
              </a:rPr>
              <a:t>“I’m as hot as a spud in a cooking pot!”</a:t>
            </a:r>
          </a:p>
          <a:p>
            <a:pPr eaLnBrk="1" hangingPunct="1"/>
            <a:endParaRPr lang="en-GB" sz="2400" dirty="0">
              <a:latin typeface="Arial" charset="0"/>
            </a:endParaRPr>
          </a:p>
          <a:p>
            <a:pPr eaLnBrk="1" hangingPunct="1"/>
            <a:r>
              <a:rPr lang="en-GB" sz="2800" dirty="0" smtClean="0">
                <a:latin typeface="Arial" charset="0"/>
              </a:rPr>
              <a:t>Praise </a:t>
            </a:r>
            <a:r>
              <a:rPr lang="en-GB" sz="2800" dirty="0">
                <a:latin typeface="Arial" charset="0"/>
              </a:rPr>
              <a:t>your child for using new words or interesting phrases</a:t>
            </a:r>
          </a:p>
          <a:p>
            <a:pPr eaLnBrk="1" hangingPunct="1">
              <a:buFont typeface="Wingdings" charset="0"/>
              <a:buNone/>
            </a:pPr>
            <a:endParaRPr lang="en-GB" sz="24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GB" sz="24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GB" sz="2400" dirty="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GB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54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Write Inc.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how your child is learning to read and spell in school.</a:t>
            </a:r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Pure sounds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Fred Talk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Fred </a:t>
            </a:r>
            <a:r>
              <a:rPr lang="en-US" dirty="0"/>
              <a:t>F</a:t>
            </a:r>
            <a:r>
              <a:rPr lang="en-US" dirty="0" smtClean="0"/>
              <a:t>ingers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69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resources available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Ruth Miskin Parents’ Page:</a:t>
            </a:r>
          </a:p>
          <a:p>
            <a:r>
              <a:rPr lang="en-US" dirty="0">
                <a:hlinkClick r:id="rId3"/>
              </a:rPr>
              <a:t>http://www.ruthmiskin.com/en/parents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Ruth Miskin Facebook:</a:t>
            </a:r>
          </a:p>
          <a:p>
            <a:r>
              <a:rPr lang="en-US" dirty="0">
                <a:hlinkClick r:id="rId4"/>
              </a:rPr>
              <a:t>https://www.facebook.com/</a:t>
            </a:r>
            <a:r>
              <a:rPr lang="en-US" dirty="0" smtClean="0">
                <a:hlinkClick r:id="rId4"/>
              </a:rPr>
              <a:t>miskin.education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Free e-books for home reading:</a:t>
            </a:r>
          </a:p>
          <a:p>
            <a:r>
              <a:rPr lang="en-US" dirty="0">
                <a:hlinkClick r:id="rId5"/>
              </a:rPr>
              <a:t>http://www.oxfordowl.co.uk/Reading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2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other questions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518" b="-195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543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9"/>
            <a:ext cx="8543734" cy="8640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>
                <a:solidFill>
                  <a:srgbClr val="5A5A5A"/>
                </a:solidFill>
                <a:latin typeface="Arial" charset="0"/>
              </a:rPr>
              <a:t>Reading </a:t>
            </a:r>
            <a:r>
              <a:rPr lang="en-US" dirty="0">
                <a:solidFill>
                  <a:srgbClr val="5A5A5A"/>
                </a:solidFill>
                <a:latin typeface="Arial" charset="0"/>
              </a:rPr>
              <a:t>feeds the imagination, it expands </a:t>
            </a:r>
          </a:p>
          <a:p>
            <a:r>
              <a:rPr lang="en-US" dirty="0">
                <a:solidFill>
                  <a:srgbClr val="5A5A5A"/>
                </a:solidFill>
                <a:latin typeface="Arial" charset="0"/>
              </a:rPr>
              <a:t>horizons and offers new and exciting ways of </a:t>
            </a:r>
          </a:p>
          <a:p>
            <a:r>
              <a:rPr lang="en-US" dirty="0">
                <a:solidFill>
                  <a:srgbClr val="5A5A5A"/>
                </a:solidFill>
                <a:latin typeface="Arial" charset="0"/>
              </a:rPr>
              <a:t>seeing and making sense of our lives and of </a:t>
            </a:r>
          </a:p>
          <a:p>
            <a:r>
              <a:rPr lang="en-US" dirty="0">
                <a:solidFill>
                  <a:srgbClr val="5A5A5A"/>
                </a:solidFill>
                <a:latin typeface="Arial" charset="0"/>
              </a:rPr>
              <a:t>the world around us</a:t>
            </a:r>
            <a:r>
              <a:rPr lang="en-US" dirty="0" smtClean="0">
                <a:solidFill>
                  <a:srgbClr val="5A5A5A"/>
                </a:solidFill>
                <a:latin typeface="Arial" charset="0"/>
              </a:rPr>
              <a:t>.</a:t>
            </a:r>
            <a:endParaRPr lang="en-GB" altLang="ja-JP" dirty="0">
              <a:solidFill>
                <a:srgbClr val="5A5A5A"/>
              </a:solidFill>
              <a:latin typeface="Arial" charset="0"/>
              <a:cs typeface="ＭＳ Ｐゴシック" charset="0"/>
            </a:endParaRPr>
          </a:p>
          <a:p>
            <a:pPr algn="r">
              <a:lnSpc>
                <a:spcPct val="80000"/>
              </a:lnSpc>
            </a:pPr>
            <a:r>
              <a:rPr lang="en-US" sz="2400" i="1" dirty="0" smtClean="0">
                <a:latin typeface="Arial" charset="0"/>
              </a:rPr>
              <a:t>Michael </a:t>
            </a:r>
            <a:r>
              <a:rPr lang="en-US" sz="2400" i="1" dirty="0" err="1">
                <a:latin typeface="Arial" charset="0"/>
              </a:rPr>
              <a:t>Morpurgo</a:t>
            </a:r>
            <a:r>
              <a:rPr lang="en-US" sz="2400" i="1" dirty="0">
                <a:latin typeface="Arial" charset="0"/>
              </a:rPr>
              <a:t> </a:t>
            </a:r>
            <a:endParaRPr lang="en-GB" sz="2800" i="1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64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403648" y="1196752"/>
            <a:ext cx="6120680" cy="36724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What is Read Write Inc. Phonics? 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2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19653"/>
            <a:ext cx="8639175" cy="504056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156380" y="1698887"/>
            <a:ext cx="2098143" cy="2509018"/>
            <a:chOff x="743248" y="2088654"/>
            <a:chExt cx="2266950" cy="2710882"/>
          </a:xfrm>
        </p:grpSpPr>
        <p:sp>
          <p:nvSpPr>
            <p:cNvPr id="17" name="Rectangle 16"/>
            <p:cNvSpPr/>
            <p:nvPr/>
          </p:nvSpPr>
          <p:spPr>
            <a:xfrm rot="1578922">
              <a:off x="895106" y="3675586"/>
              <a:ext cx="725487" cy="11239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n</a:t>
              </a:r>
              <a:r>
                <a:rPr lang="en-GB" sz="4800" dirty="0" smtClean="0">
                  <a:solidFill>
                    <a:schemeClr val="tx1"/>
                  </a:solidFill>
                </a:rPr>
                <a:t> </a:t>
              </a:r>
              <a:endParaRPr lang="en-GB" sz="48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21327025">
              <a:off x="1424285" y="3264991"/>
              <a:ext cx="727075" cy="112236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68798" y="2620466"/>
              <a:ext cx="725487" cy="11239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43248" y="2939554"/>
              <a:ext cx="725487" cy="11239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d</a:t>
              </a:r>
            </a:p>
          </p:txBody>
        </p:sp>
        <p:pic>
          <p:nvPicPr>
            <p:cNvPr id="21" name="Picture 29" descr="SpeedSoundM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015261">
              <a:off x="819448" y="2137866"/>
              <a:ext cx="647700" cy="965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2" name="Picture 31" descr="SpeedSoundS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2564904"/>
              <a:ext cx="639762" cy="990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3" name="Picture 36" descr="SpeedSoundA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62277">
              <a:off x="2240260" y="2088654"/>
              <a:ext cx="633413" cy="869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" name="Rectangle 23"/>
            <p:cNvSpPr/>
            <p:nvPr/>
          </p:nvSpPr>
          <p:spPr>
            <a:xfrm rot="1935871">
              <a:off x="2284710" y="3228479"/>
              <a:ext cx="725488" cy="112236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t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420778" y="1741706"/>
            <a:ext cx="3002823" cy="1221873"/>
            <a:chOff x="5179992" y="2034094"/>
            <a:chExt cx="3002823" cy="1221873"/>
          </a:xfrm>
        </p:grpSpPr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 rot="265183">
              <a:off x="5179992" y="2322235"/>
              <a:ext cx="1490663" cy="584776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dirty="0" smtClean="0">
                  <a:latin typeface="+mn-lt"/>
                  <a:ea typeface="MS PGothic" pitchFamily="34" charset="-128"/>
                  <a:cs typeface="Gill Sans"/>
                </a:rPr>
                <a:t>mat</a:t>
              </a:r>
              <a:endParaRPr lang="en-US" sz="3200" dirty="0">
                <a:latin typeface="+mn-lt"/>
                <a:ea typeface="MS PGothic" pitchFamily="34" charset="-128"/>
                <a:cs typeface="Gill Sans"/>
              </a:endParaRPr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 rot="20122171">
              <a:off x="6130365" y="2671191"/>
              <a:ext cx="1490663" cy="584776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dirty="0" smtClean="0">
                  <a:latin typeface="+mn-lt"/>
                  <a:ea typeface="MS PGothic" pitchFamily="34" charset="-128"/>
                  <a:cs typeface="Gill Sans"/>
                </a:rPr>
                <a:t>sad</a:t>
              </a:r>
              <a:endParaRPr lang="en-US" sz="3200" dirty="0">
                <a:latin typeface="+mn-lt"/>
                <a:ea typeface="MS PGothic" pitchFamily="34" charset="-128"/>
                <a:cs typeface="Gill Sans"/>
              </a:endParaRP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 rot="265183">
              <a:off x="6692152" y="2034094"/>
              <a:ext cx="1490663" cy="584776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dirty="0" smtClean="0">
                  <a:latin typeface="+mn-lt"/>
                  <a:ea typeface="MS PGothic" pitchFamily="34" charset="-128"/>
                  <a:cs typeface="Gill Sans"/>
                </a:rPr>
                <a:t>sat</a:t>
              </a:r>
              <a:endParaRPr lang="en-US" sz="3200" dirty="0">
                <a:latin typeface="+mn-lt"/>
                <a:ea typeface="MS PGothic" pitchFamily="34" charset="-128"/>
                <a:cs typeface="Gill San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26295" y="4403425"/>
            <a:ext cx="3189513" cy="1956775"/>
            <a:chOff x="1707744" y="4716562"/>
            <a:chExt cx="2997129" cy="1759883"/>
          </a:xfrm>
        </p:grpSpPr>
        <p:pic>
          <p:nvPicPr>
            <p:cNvPr id="40" name="Picture 28" descr="Tabtheca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926" y="4912971"/>
              <a:ext cx="991947" cy="650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33" descr="Tomthumb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9525" y="5539479"/>
              <a:ext cx="1141184" cy="688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4" descr="Chips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354" y="5183380"/>
              <a:ext cx="1078763" cy="760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79" descr="Lookout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1629" y="4899220"/>
              <a:ext cx="1009856" cy="599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" descr="C:\Users\Davina\Pictures\RWI\RedDittyBook.gif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3696" y="4716562"/>
              <a:ext cx="1050925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8" descr="Toad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744" y="5492745"/>
              <a:ext cx="1173610" cy="694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2" descr="Thejarofoil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755" y="5897717"/>
              <a:ext cx="999197" cy="57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530" y="3417621"/>
            <a:ext cx="2538885" cy="253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3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403648" y="1196752"/>
            <a:ext cx="6120680" cy="36724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What is systematic phonics? 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1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323528" y="260648"/>
            <a:ext cx="7478713" cy="8640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1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Phonics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323528" y="1196751"/>
            <a:ext cx="8639174" cy="50405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Sounds</a:t>
            </a: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ct val="25000"/>
              <a:buNone/>
            </a:pPr>
            <a:endParaRPr sz="3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ct val="25000"/>
              <a:buNone/>
            </a:pPr>
            <a:r>
              <a:rPr lang="en-US" sz="320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Graphemes</a:t>
            </a:r>
            <a:endParaRPr lang="en-US" sz="320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18889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Sounds</a:t>
            </a:r>
            <a:endParaRPr lang="en-US" dirty="0"/>
          </a:p>
        </p:txBody>
      </p:sp>
      <p:pic>
        <p:nvPicPr>
          <p:cNvPr id="3" name="ph.set_1_sounds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1556792"/>
            <a:ext cx="8676456" cy="447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alphabetic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44 sounds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O</a:t>
            </a:r>
            <a:r>
              <a:rPr lang="en-US" dirty="0" smtClean="0"/>
              <a:t>ver 150+ graphemes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One of the most complex alphabetic codes in the world.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9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323528" y="260648"/>
            <a:ext cx="7478713" cy="8640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1" i="0" u="none" strike="noStrike" cap="non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Speed Sounds chart</a:t>
            </a:r>
          </a:p>
        </p:txBody>
      </p:sp>
      <p:pic>
        <p:nvPicPr>
          <p:cNvPr id="255" name="Shape 25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35034" r="-35034"/>
          <a:stretch/>
        </p:blipFill>
        <p:spPr>
          <a:xfrm>
            <a:off x="323528" y="1196751"/>
            <a:ext cx="8639174" cy="5040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74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Phonics Template">
  <a:themeElements>
    <a:clrScheme name="Custom 4">
      <a:dk1>
        <a:srgbClr val="2D2D2D"/>
      </a:dk1>
      <a:lt1>
        <a:sysClr val="window" lastClr="FFFFFF"/>
      </a:lt1>
      <a:dk2>
        <a:srgbClr val="5A5A5A"/>
      </a:dk2>
      <a:lt2>
        <a:srgbClr val="EEECE1"/>
      </a:lt2>
      <a:accent1>
        <a:srgbClr val="FFC000"/>
      </a:accent1>
      <a:accent2>
        <a:srgbClr val="FFD200"/>
      </a:accent2>
      <a:accent3>
        <a:srgbClr val="CF9C00"/>
      </a:accent3>
      <a:accent4>
        <a:srgbClr val="A0A0A0"/>
      </a:accent4>
      <a:accent5>
        <a:srgbClr val="787878"/>
      </a:accent5>
      <a:accent6>
        <a:srgbClr val="5A5A5A"/>
      </a:accent6>
      <a:hlink>
        <a:srgbClr val="CF9C00"/>
      </a:hlink>
      <a:folHlink>
        <a:srgbClr val="787878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Presentation1.potx</Template>
  <TotalTime>348</TotalTime>
  <Words>1802</Words>
  <Application>Microsoft Office PowerPoint</Application>
  <PresentationFormat>On-screen Show (4:3)</PresentationFormat>
  <Paragraphs>230</Paragraphs>
  <Slides>28</Slides>
  <Notes>27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NEW Phonics Template</vt:lpstr>
      <vt:lpstr>Read Write Inc. Phonics  Parents’ Meeting</vt:lpstr>
      <vt:lpstr>PowerPoint Presentation</vt:lpstr>
      <vt:lpstr>PowerPoint Presentation</vt:lpstr>
      <vt:lpstr>Systematic approach</vt:lpstr>
      <vt:lpstr>PowerPoint Presentation</vt:lpstr>
      <vt:lpstr>Phonics</vt:lpstr>
      <vt:lpstr>Pure Sounds</vt:lpstr>
      <vt:lpstr>English alphabetic code</vt:lpstr>
      <vt:lpstr>Speed Sounds chart</vt:lpstr>
      <vt:lpstr>PowerPoint Presentation</vt:lpstr>
      <vt:lpstr>Simple Speed Sounds</vt:lpstr>
      <vt:lpstr>Blending using Fred Talk</vt:lpstr>
      <vt:lpstr>Fred Talk</vt:lpstr>
      <vt:lpstr>Complex Speed Sounds chart  </vt:lpstr>
      <vt:lpstr>Storybooks</vt:lpstr>
      <vt:lpstr>PowerPoint Presentation</vt:lpstr>
      <vt:lpstr>Fred Fingers</vt:lpstr>
      <vt:lpstr>PowerPoint Presentation</vt:lpstr>
      <vt:lpstr>Read Write Inc. Storybooks</vt:lpstr>
      <vt:lpstr>Picture books</vt:lpstr>
      <vt:lpstr>PowerPoint Presentation</vt:lpstr>
      <vt:lpstr>Storytime</vt:lpstr>
      <vt:lpstr>Talking</vt:lpstr>
      <vt:lpstr>Vocabulary</vt:lpstr>
      <vt:lpstr>Read Write Inc. lessons</vt:lpstr>
      <vt:lpstr>Online resources available</vt:lpstr>
      <vt:lpstr>Any other questions</vt:lpstr>
      <vt:lpstr>PowerPoint Presentation</vt:lpstr>
    </vt:vector>
  </TitlesOfParts>
  <Company>Ruth Miskin Literacy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Steenson</dc:creator>
  <cp:lastModifiedBy>Beastall, L  ( Garrowhill Primary )</cp:lastModifiedBy>
  <cp:revision>91</cp:revision>
  <dcterms:created xsi:type="dcterms:W3CDTF">2015-11-23T14:36:59Z</dcterms:created>
  <dcterms:modified xsi:type="dcterms:W3CDTF">2017-08-30T14:55:11Z</dcterms:modified>
</cp:coreProperties>
</file>